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621" r:id="rId2"/>
    <p:sldId id="628" r:id="rId3"/>
    <p:sldId id="629" r:id="rId4"/>
    <p:sldId id="630" r:id="rId5"/>
    <p:sldId id="631" r:id="rId6"/>
    <p:sldId id="632" r:id="rId7"/>
    <p:sldId id="633" r:id="rId8"/>
    <p:sldId id="634" r:id="rId9"/>
    <p:sldId id="635" r:id="rId10"/>
    <p:sldId id="636" r:id="rId11"/>
    <p:sldId id="637" r:id="rId12"/>
    <p:sldId id="638" r:id="rId13"/>
    <p:sldId id="639" r:id="rId14"/>
    <p:sldId id="640" r:id="rId15"/>
    <p:sldId id="641" r:id="rId16"/>
    <p:sldId id="642" r:id="rId17"/>
    <p:sldId id="643" r:id="rId18"/>
    <p:sldId id="644" r:id="rId19"/>
    <p:sldId id="645" r:id="rId20"/>
    <p:sldId id="646" r:id="rId21"/>
    <p:sldId id="647" r:id="rId22"/>
    <p:sldId id="648" r:id="rId23"/>
    <p:sldId id="649" r:id="rId24"/>
    <p:sldId id="650" r:id="rId25"/>
    <p:sldId id="651" r:id="rId26"/>
    <p:sldId id="652" r:id="rId27"/>
    <p:sldId id="653" r:id="rId28"/>
    <p:sldId id="654" r:id="rId29"/>
    <p:sldId id="655" r:id="rId30"/>
    <p:sldId id="656" r:id="rId31"/>
    <p:sldId id="657" r:id="rId32"/>
    <p:sldId id="658" r:id="rId33"/>
    <p:sldId id="659" r:id="rId34"/>
    <p:sldId id="660" r:id="rId35"/>
    <p:sldId id="661" r:id="rId36"/>
    <p:sldId id="662" r:id="rId37"/>
    <p:sldId id="663" r:id="rId38"/>
    <p:sldId id="664" r:id="rId39"/>
    <p:sldId id="665" r:id="rId40"/>
    <p:sldId id="666" r:id="rId41"/>
    <p:sldId id="667" r:id="rId42"/>
    <p:sldId id="668" r:id="rId43"/>
    <p:sldId id="669" r:id="rId44"/>
    <p:sldId id="670" r:id="rId45"/>
    <p:sldId id="671" r:id="rId46"/>
    <p:sldId id="672" r:id="rId47"/>
    <p:sldId id="673" r:id="rId48"/>
    <p:sldId id="674" r:id="rId49"/>
    <p:sldId id="675" r:id="rId50"/>
    <p:sldId id="676" r:id="rId51"/>
    <p:sldId id="677" r:id="rId52"/>
    <p:sldId id="678" r:id="rId53"/>
    <p:sldId id="679" r:id="rId54"/>
    <p:sldId id="680" r:id="rId55"/>
    <p:sldId id="681" r:id="rId56"/>
    <p:sldId id="624" r:id="rId57"/>
  </p:sldIdLst>
  <p:sldSz cx="9144000" cy="5143500" type="screen16x9"/>
  <p:notesSz cx="7315200" cy="96012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7043"/>
    <a:srgbClr val="3FC8F4"/>
    <a:srgbClr val="A4A7AC"/>
    <a:srgbClr val="01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6327" autoAdjust="0"/>
  </p:normalViewPr>
  <p:slideViewPr>
    <p:cSldViewPr snapToGrid="0" snapToObjects="1">
      <p:cViewPr varScale="1">
        <p:scale>
          <a:sx n="97" d="100"/>
          <a:sy n="97" d="100"/>
        </p:scale>
        <p:origin x="65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50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/>
              <a:t>6/20/2022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B7BC8DE-21B6-3B48-AD2D-FE9B1BD10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972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/>
              <a:t>6/20/2022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C0EDED6-96F2-C048-AB03-923CBF326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0445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31201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180871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45579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569588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1718718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142447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915142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66975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136281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7711290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006985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07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09554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37030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741961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48083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2229286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9952922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949702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672490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4040448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009306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151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675132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1519596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1987526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3077177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4725193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19818378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1597933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6592553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6394786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96725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138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358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0394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14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711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641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564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217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273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2979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547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0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Nhấn mạnh: KINH NGHIỆM 10 NĂM VỀ ĐO LƯỜNG &amp; ĐIỀU KHIỂN,</a:t>
            </a:r>
            <a:r>
              <a:rPr lang="en-US" baseline="0" dirty="0"/>
              <a:t> ĐỘI NGŨ TRÊN 40 NGƯỜI, TRÊN 10 NGƯỜI LÀM R&amp;D, TỰ PHÁT TRIỂN &amp; SX THIẾT BỊ CUNG CẤP TRONG NƯỚC &amp; XUẤT KHẨU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424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2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LỢI ÍCH KHI KIỂM SOÁT TỐT NĂNG LƯỢNG</a:t>
            </a:r>
          </a:p>
        </p:txBody>
      </p:sp>
    </p:spTree>
    <p:extLst>
      <p:ext uri="{BB962C8B-B14F-4D97-AF65-F5344CB8AC3E}">
        <p14:creationId xmlns:p14="http://schemas.microsoft.com/office/powerpoint/2010/main" val="3664588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daviteq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daviteq.com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2E2054-299C-F041-8F0C-CC07A3C8E66D}"/>
              </a:ext>
            </a:extLst>
          </p:cNvPr>
          <p:cNvSpPr/>
          <p:nvPr userDrawn="1"/>
        </p:nvSpPr>
        <p:spPr>
          <a:xfrm>
            <a:off x="0" y="-487"/>
            <a:ext cx="9144000" cy="2094105"/>
          </a:xfrm>
          <a:prstGeom prst="rect">
            <a:avLst/>
          </a:prstGeom>
          <a:gradFill>
            <a:gsLst>
              <a:gs pos="0">
                <a:srgbClr val="F3704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3FC8F4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2254123"/>
            <a:ext cx="7772400" cy="844861"/>
          </a:xfrm>
          <a:noFill/>
        </p:spPr>
        <p:txBody>
          <a:bodyPr/>
          <a:lstStyle>
            <a:lvl1pPr algn="ctr">
              <a:defRPr>
                <a:solidFill>
                  <a:srgbClr val="3FC8F4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Daviteq Technologies Inc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531695"/>
            <a:ext cx="6400800" cy="478794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Box 11">
            <a:hlinkClick r:id="rId2"/>
          </p:cNvPr>
          <p:cNvSpPr txBox="1"/>
          <p:nvPr userDrawn="1"/>
        </p:nvSpPr>
        <p:spPr>
          <a:xfrm>
            <a:off x="3581888" y="4597086"/>
            <a:ext cx="19802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solidFill>
                  <a:srgbClr val="3FC8F4"/>
                </a:solidFill>
                <a:latin typeface="Helvetica"/>
                <a:cs typeface="Helvetica"/>
              </a:rPr>
              <a:t>www.daviteq.com</a:t>
            </a:r>
            <a:endParaRPr lang="en-US" sz="1400" dirty="0">
              <a:solidFill>
                <a:srgbClr val="3FC8F4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9CC5245-4E2B-8D4B-93B4-E5DFA434A8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991" y="546414"/>
            <a:ext cx="4056017" cy="116818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88271B-A3A3-CB9A-13DE-BE635AE415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Confidential - Copyright by Daviteq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0D89-3614-D92D-33EE-1D058E222D70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2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47401-0B94-92EB-A3DB-2927276E36C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7961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8"/>
            <a:ext cx="2057400" cy="4556522"/>
          </a:xfr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556522"/>
          </a:xfrm>
        </p:spPr>
        <p:txBody>
          <a:bodyPr vert="eaVert"/>
          <a:lstStyle>
            <a:lvl1pPr>
              <a:defRPr>
                <a:latin typeface="Helvetica"/>
                <a:cs typeface="Helvetica"/>
              </a:defRPr>
            </a:lvl1pPr>
            <a:lvl2pPr>
              <a:defRPr>
                <a:latin typeface="Helvetica"/>
                <a:cs typeface="Helvetica"/>
              </a:defRPr>
            </a:lvl2pPr>
            <a:lvl3pPr>
              <a:defRPr>
                <a:latin typeface="Helvetica"/>
                <a:cs typeface="Helvetica"/>
              </a:defRPr>
            </a:lvl3pPr>
            <a:lvl4pPr>
              <a:defRPr>
                <a:latin typeface="Helvetica"/>
                <a:cs typeface="Helvetica"/>
              </a:defRPr>
            </a:lvl4pPr>
            <a:lvl5pPr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559D0-1067-1237-D0D3-64369B25D5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08780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060972"/>
            <a:ext cx="7772400" cy="1021556"/>
          </a:xfrm>
          <a:noFill/>
        </p:spPr>
        <p:txBody>
          <a:bodyPr anchor="t">
            <a:noAutofit/>
          </a:bodyPr>
          <a:lstStyle>
            <a:lvl1pPr algn="ctr">
              <a:defRPr sz="3600" b="1" cap="none">
                <a:solidFill>
                  <a:srgbClr val="3FC8F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130F5-4DAA-7834-511B-F419571FCB4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7649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"/>
            <a:ext cx="9144000" cy="59404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 (Body)"/>
                <a:cs typeface="Helvetica (Body)"/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 (Body)"/>
                <a:cs typeface="Helvetica (Body)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 (Body)"/>
                <a:cs typeface="Helvetica (Body)"/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 (Body)"/>
                <a:cs typeface="Helvetica (Body)"/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Helvetica (Body)"/>
                <a:cs typeface="Helvetica (Body)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E26E25-02D7-D11C-A0A0-AA8E9BBD1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9379B4-B281-FBCC-57F0-2A1F1E964FDE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249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40984CC-CD10-85AA-35AC-E087E0E5A14C}"/>
              </a:ext>
            </a:extLst>
          </p:cNvPr>
          <p:cNvSpPr txBox="1">
            <a:spLocks/>
          </p:cNvSpPr>
          <p:nvPr userDrawn="1"/>
        </p:nvSpPr>
        <p:spPr>
          <a:xfrm>
            <a:off x="0" y="1066034"/>
            <a:ext cx="5287617" cy="2441050"/>
          </a:xfrm>
          <a:prstGeom prst="rect">
            <a:avLst/>
          </a:prstGeom>
          <a:gradFill>
            <a:gsLst>
              <a:gs pos="0">
                <a:srgbClr val="F3704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3FC8F4"/>
              </a:gs>
            </a:gsLst>
            <a:lin ang="10800000" scaled="1"/>
          </a:gradFill>
        </p:spPr>
        <p:txBody>
          <a:bodyPr vert="horz" lIns="91440" tIns="45720" rIns="91440" bIns="45720" rtlCol="0" anchor="ctr">
            <a:normAutofit/>
          </a:bodyPr>
          <a:lstStyle>
            <a:lvl1pPr marL="202406" indent="0" algn="l" defTabSz="342900" rtl="0" eaLnBrk="1" latinLnBrk="0" hangingPunct="1">
              <a:spcBef>
                <a:spcPct val="0"/>
              </a:spcBef>
              <a:buNone/>
              <a:tabLst>
                <a:tab pos="130969" algn="l"/>
              </a:tabLst>
              <a:defRPr sz="3300" kern="1200">
                <a:solidFill>
                  <a:schemeClr val="bg1"/>
                </a:solidFill>
                <a:latin typeface="Helvetica"/>
                <a:ea typeface="+mj-ea"/>
                <a:cs typeface="Helvetica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539" y="1380110"/>
            <a:ext cx="4810539" cy="1887876"/>
          </a:xfrm>
          <a:noFill/>
        </p:spPr>
        <p:txBody>
          <a:bodyPr anchor="t">
            <a:normAutofit/>
          </a:bodyPr>
          <a:lstStyle>
            <a:lvl1pPr algn="l">
              <a:defRPr sz="3600" b="1" cap="none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824A3-6C3C-9B03-9D59-77C37991A2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AEC96-21FA-CAAC-27A2-0FDA3CB150D4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649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0164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01189"/>
            <a:ext cx="4038600" cy="3973219"/>
          </a:xfrm>
        </p:spPr>
        <p:txBody>
          <a:bodyPr/>
          <a:lstStyle>
            <a:lvl1pPr>
              <a:defRPr sz="21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1pPr>
            <a:lvl2pPr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2pPr>
            <a:lvl3pPr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3pPr>
            <a:lvl4pPr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4pPr>
            <a:lvl5pPr>
              <a:defRPr sz="135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1189"/>
            <a:ext cx="4038600" cy="3973219"/>
          </a:xfrm>
        </p:spPr>
        <p:txBody>
          <a:bodyPr/>
          <a:lstStyle>
            <a:lvl1pPr>
              <a:defRPr sz="2100">
                <a:latin typeface="Helvetica"/>
                <a:cs typeface="Helvetica"/>
              </a:defRPr>
            </a:lvl1pPr>
            <a:lvl2pPr>
              <a:defRPr sz="1800">
                <a:latin typeface="Helvetica"/>
                <a:cs typeface="Helvetica"/>
              </a:defRPr>
            </a:lvl2pPr>
            <a:lvl3pPr>
              <a:defRPr sz="1500">
                <a:latin typeface="Helvetica"/>
                <a:cs typeface="Helvetica"/>
              </a:defRPr>
            </a:lvl3pPr>
            <a:lvl4pPr>
              <a:defRPr sz="1350">
                <a:latin typeface="Helvetica"/>
                <a:cs typeface="Helvetica"/>
              </a:defRPr>
            </a:lvl4pPr>
            <a:lvl5pPr>
              <a:defRPr sz="1350">
                <a:latin typeface="Helvetica"/>
                <a:cs typeface="Helvetica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D68E0-373A-BAB0-FBF0-2CFACEAB0C1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8FEFCA-6C1E-1ABC-0E25-455A1E1E1066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64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28"/>
            <a:ext cx="9144000" cy="58237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19388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99210"/>
            <a:ext cx="4040188" cy="3455670"/>
          </a:xfrm>
        </p:spPr>
        <p:txBody>
          <a:bodyPr/>
          <a:lstStyle>
            <a:lvl1pPr>
              <a:defRPr sz="1800">
                <a:latin typeface="Helvetica"/>
                <a:cs typeface="Helvetica"/>
              </a:defRPr>
            </a:lvl1pPr>
            <a:lvl2pPr>
              <a:defRPr sz="1500">
                <a:latin typeface="Helvetica"/>
                <a:cs typeface="Helvetica"/>
              </a:defRPr>
            </a:lvl2pPr>
            <a:lvl3pPr>
              <a:defRPr sz="1350">
                <a:latin typeface="Helvetica"/>
                <a:cs typeface="Helvetica"/>
              </a:defRPr>
            </a:lvl3pPr>
            <a:lvl4pPr>
              <a:defRPr sz="1200">
                <a:latin typeface="Helvetica"/>
                <a:cs typeface="Helvetica"/>
              </a:defRPr>
            </a:lvl4pPr>
            <a:lvl5pPr>
              <a:defRPr sz="1200">
                <a:latin typeface="Helvetica"/>
                <a:cs typeface="Helvetic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19388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latin typeface="Helvetica"/>
                <a:cs typeface="Helvetica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99210"/>
            <a:ext cx="4041775" cy="3455670"/>
          </a:xfrm>
        </p:spPr>
        <p:txBody>
          <a:bodyPr/>
          <a:lstStyle>
            <a:lvl1pPr>
              <a:defRPr sz="1800">
                <a:latin typeface="Helvetica"/>
                <a:cs typeface="Helvetica"/>
              </a:defRPr>
            </a:lvl1pPr>
            <a:lvl2pPr>
              <a:defRPr sz="1500">
                <a:latin typeface="Helvetica"/>
                <a:cs typeface="Helvetica"/>
              </a:defRPr>
            </a:lvl2pPr>
            <a:lvl3pPr>
              <a:defRPr sz="1350">
                <a:latin typeface="Helvetica"/>
                <a:cs typeface="Helvetica"/>
              </a:defRPr>
            </a:lvl3pPr>
            <a:lvl4pPr>
              <a:defRPr sz="1200">
                <a:latin typeface="Helvetica"/>
                <a:cs typeface="Helvetica"/>
              </a:defRPr>
            </a:lvl4pPr>
            <a:lvl5pPr>
              <a:defRPr sz="1200">
                <a:latin typeface="Helvetica"/>
                <a:cs typeface="Helvetica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9B79A8-185E-B507-704A-BFD8173CFB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C74D5-9019-D373-EFDD-C4FCAED05B6E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56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8729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762F12-563F-24F1-5031-8F8AFE5F4F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0D69DE-BD4A-0435-B3FA-CF0B8ED8B164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19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9C4488-B1C6-E141-ACE7-5FE8DB8841B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3704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3FC8F4"/>
              </a:gs>
            </a:gsLst>
            <a:lin ang="10800000" scaled="1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1D4BBA68-C496-2B46-B290-56C7177323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877" y="2187149"/>
            <a:ext cx="2076169" cy="5979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C8DA70-3C70-F944-904A-1B844364C8BB}"/>
              </a:ext>
            </a:extLst>
          </p:cNvPr>
          <p:cNvSpPr txBox="1"/>
          <p:nvPr userDrawn="1"/>
        </p:nvSpPr>
        <p:spPr>
          <a:xfrm>
            <a:off x="653143" y="2048509"/>
            <a:ext cx="3605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800" b="1" dirty="0">
                <a:solidFill>
                  <a:schemeClr val="bg1"/>
                </a:solidFill>
              </a:rPr>
              <a:t>THANK YOU!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90AAF37-2639-0946-966D-2A135D7B0254}"/>
              </a:ext>
            </a:extLst>
          </p:cNvPr>
          <p:cNvCxnSpPr>
            <a:cxnSpLocks/>
          </p:cNvCxnSpPr>
          <p:nvPr userDrawn="1"/>
        </p:nvCxnSpPr>
        <p:spPr>
          <a:xfrm>
            <a:off x="4572000" y="398487"/>
            <a:ext cx="0" cy="41823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7B02409-932F-6441-8079-3C30D0A6BF64}"/>
              </a:ext>
            </a:extLst>
          </p:cNvPr>
          <p:cNvSpPr txBox="1"/>
          <p:nvPr userDrawn="1"/>
        </p:nvSpPr>
        <p:spPr>
          <a:xfrm>
            <a:off x="4832821" y="2949660"/>
            <a:ext cx="40377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DAVITEQ TECHNOLOGIES INC</a:t>
            </a:r>
          </a:p>
          <a:p>
            <a:br>
              <a:rPr lang="en-US" sz="1400" b="1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Add: No.11 Street 2G, Nam Hung </a:t>
            </a:r>
            <a:r>
              <a:rPr lang="en-US" sz="12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Vuong</a:t>
            </a: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Res., An Lac Ward, </a:t>
            </a:r>
            <a:r>
              <a:rPr lang="en-US" sz="12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Binh</a:t>
            </a: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Tan Dist., Ho Chi Minh City, Vietnam</a:t>
            </a:r>
          </a:p>
          <a:p>
            <a:b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Tel: +84.28.6268.2523 / 6268.2524</a:t>
            </a:r>
          </a:p>
          <a:p>
            <a:b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Email: </a:t>
            </a: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info@daviteq.com</a:t>
            </a:r>
            <a:r>
              <a:rPr lang="en-US" sz="12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    </a:t>
            </a:r>
            <a:r>
              <a:rPr lang="en-US" sz="12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www.daviteq.com</a:t>
            </a:r>
            <a:endParaRPr lang="en-US" sz="1200" b="0" i="0" u="none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655FA637-428D-AA44-803C-A2D5A918EC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879" y="424125"/>
            <a:ext cx="2008557" cy="13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2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tIns="46800" anchor="b"/>
          <a:lstStyle>
            <a:lvl1pPr algn="l">
              <a:defRPr sz="1500" b="1"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593431"/>
          </a:xfrm>
        </p:spPr>
        <p:txBody>
          <a:bodyPr/>
          <a:lstStyle>
            <a:lvl1pPr>
              <a:defRPr sz="2400">
                <a:latin typeface="Helvetica"/>
                <a:cs typeface="Helvetica"/>
              </a:defRPr>
            </a:lvl1pPr>
            <a:lvl2pPr>
              <a:defRPr sz="2100">
                <a:latin typeface="Helvetica"/>
                <a:cs typeface="Helvetica"/>
              </a:defRPr>
            </a:lvl2pPr>
            <a:lvl3pPr>
              <a:defRPr sz="1800">
                <a:latin typeface="Helvetica"/>
                <a:cs typeface="Helvetica"/>
              </a:defRPr>
            </a:lvl3pPr>
            <a:lvl4pPr>
              <a:defRPr sz="1500">
                <a:latin typeface="Helvetica"/>
                <a:cs typeface="Helvetica"/>
              </a:defRPr>
            </a:lvl4pPr>
            <a:lvl5pPr>
              <a:defRPr sz="1500">
                <a:latin typeface="Helvetica"/>
                <a:cs typeface="Helvetica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5"/>
            <a:ext cx="3008313" cy="3681473"/>
          </a:xfrm>
        </p:spPr>
        <p:txBody>
          <a:bodyPr/>
          <a:lstStyle>
            <a:lvl1pPr marL="0" indent="0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cs typeface="Helvetic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A3DCF-79A9-62F9-68BE-2BF287D29E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5442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219" y="3600450"/>
            <a:ext cx="8170125" cy="425054"/>
          </a:xfrm>
        </p:spPr>
        <p:txBody>
          <a:bodyPr anchor="b"/>
          <a:lstStyle>
            <a:lvl1pPr algn="l">
              <a:defRPr sz="1500" b="1">
                <a:latin typeface="Hevetica"/>
                <a:cs typeface="He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3220" y="459581"/>
            <a:ext cx="8170126" cy="3086100"/>
          </a:xfrm>
        </p:spPr>
        <p:txBody>
          <a:bodyPr/>
          <a:lstStyle>
            <a:lvl1pPr marL="0" indent="0">
              <a:buNone/>
              <a:defRPr sz="2400">
                <a:latin typeface="Hevetica"/>
                <a:cs typeface="Hevetica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656" y="4025503"/>
            <a:ext cx="8162688" cy="603647"/>
          </a:xfrm>
        </p:spPr>
        <p:txBody>
          <a:bodyPr/>
          <a:lstStyle>
            <a:lvl1pPr marL="0" indent="0">
              <a:buNone/>
              <a:defRPr sz="1050">
                <a:latin typeface="Hevetica"/>
                <a:cs typeface="Hevetica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2AD44-2F27-735B-2664-C14605BEC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Confidential - Copyright by Daviteq</a:t>
            </a:r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9789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361"/>
          </a:xfrm>
          <a:prstGeom prst="rect">
            <a:avLst/>
          </a:prstGeom>
          <a:gradFill>
            <a:gsLst>
              <a:gs pos="0">
                <a:srgbClr val="F3704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3FC8F4"/>
              </a:gs>
            </a:gsLst>
            <a:lin ang="10800000" scaled="1"/>
          </a:gra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Daviteq Technologies Inc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5451" y="775063"/>
            <a:ext cx="8432800" cy="403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4975613"/>
            <a:ext cx="9144000" cy="167888"/>
            <a:chOff x="0" y="5806800"/>
            <a:chExt cx="9144000" cy="223851"/>
          </a:xfrm>
          <a:gradFill>
            <a:gsLst>
              <a:gs pos="0">
                <a:srgbClr val="F37043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3FC8F4"/>
              </a:gs>
            </a:gsLst>
            <a:lin ang="10800000" scaled="1"/>
          </a:gradFill>
        </p:grpSpPr>
        <p:sp>
          <p:nvSpPr>
            <p:cNvPr id="9" name="Rectangle 8"/>
            <p:cNvSpPr/>
            <p:nvPr/>
          </p:nvSpPr>
          <p:spPr>
            <a:xfrm>
              <a:off x="0" y="5807451"/>
              <a:ext cx="6536016" cy="2232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36016" y="5806800"/>
              <a:ext cx="2607984" cy="2232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A4A7AC"/>
                </a:solidFill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0981A6-598B-498B-D7CF-21D1DCE59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92199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Confidential - Copyright by Daviteq</a:t>
            </a:r>
            <a:endParaRPr lang="en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40213-BC3D-6F5B-402D-076B77EF7A77}"/>
              </a:ext>
            </a:extLst>
          </p:cNvPr>
          <p:cNvSpPr txBox="1"/>
          <p:nvPr userDrawn="1"/>
        </p:nvSpPr>
        <p:spPr>
          <a:xfrm>
            <a:off x="78932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0BC936C-1E26-B443-9479-A64AB1419653}" type="slidenum">
              <a:rPr lang="en-VN" sz="1000" smtClean="0">
                <a:solidFill>
                  <a:schemeClr val="bg1"/>
                </a:solidFill>
              </a:rPr>
              <a:pPr algn="r"/>
              <a:t>‹#›</a:t>
            </a:fld>
            <a:endParaRPr lang="en-VN" sz="1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365A0-0028-47AC-2449-0C177ABBDD4B}"/>
              </a:ext>
            </a:extLst>
          </p:cNvPr>
          <p:cNvSpPr txBox="1"/>
          <p:nvPr userDrawn="1"/>
        </p:nvSpPr>
        <p:spPr>
          <a:xfrm>
            <a:off x="120803" y="4930663"/>
            <a:ext cx="1129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8E325B10-952C-8E4C-AF7D-96E965CA5592}" type="datetime5">
              <a:rPr lang="en-US" sz="1000" smtClean="0">
                <a:solidFill>
                  <a:schemeClr val="bg1"/>
                </a:solidFill>
              </a:rPr>
              <a:t>15-Aug-24</a:t>
            </a:fld>
            <a:endParaRPr lang="en-VN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83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hf sldNum="0" hdr="0" ftr="0"/>
  <p:txStyles>
    <p:titleStyle>
      <a:lvl1pPr marL="202406" indent="0" algn="l" defTabSz="342900" rtl="0" eaLnBrk="1" latinLnBrk="0" hangingPunct="1">
        <a:spcBef>
          <a:spcPct val="0"/>
        </a:spcBef>
        <a:buNone/>
        <a:tabLst>
          <a:tab pos="130969" algn="l"/>
        </a:tabLst>
        <a:defRPr sz="3300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aviteq.com/en/product-category/wireless-sensors-actuator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daviteq.com/en/?s=lorawan&amp;x=0&amp;y=0" TargetMode="External"/><Relationship Id="rId5" Type="http://schemas.openxmlformats.org/officeDocument/2006/relationships/hyperlink" Target="https://www.daviteq.com/en/product-category/wireless-sensors-actuators/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viteq.com/en/?s=sigfox&amp;x=0&amp;y=0" TargetMode="External"/><Relationship Id="rId4" Type="http://schemas.openxmlformats.org/officeDocument/2006/relationships/hyperlink" Target="https://www.daviteq.com/en/product-category/wireless-sensors-actuators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viteq.com/en/?tags=measurement-controls_level" TargetMode="External"/><Relationship Id="rId4" Type="http://schemas.openxmlformats.org/officeDocument/2006/relationships/hyperlink" Target="https://www.daviteq.com/en/product-category/wireless-sensors-actuator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aviteq.com/en/product-category/iot-products-2/" TargetMode="External"/><Relationship Id="rId4" Type="http://schemas.openxmlformats.org/officeDocument/2006/relationships/hyperlink" Target="https://www.daviteq.com/en/product-category/wireless-sensors-actuators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jpe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image" Target="../media/image107.png"/><Relationship Id="rId7" Type="http://schemas.openxmlformats.org/officeDocument/2006/relationships/image" Target="../media/image111.tiff"/><Relationship Id="rId12" Type="http://schemas.openxmlformats.org/officeDocument/2006/relationships/image" Target="../media/image116.png"/><Relationship Id="rId17" Type="http://schemas.openxmlformats.org/officeDocument/2006/relationships/image" Target="../media/image121.jp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20.jpeg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5" Type="http://schemas.openxmlformats.org/officeDocument/2006/relationships/image" Target="../media/image119.jpeg"/><Relationship Id="rId10" Type="http://schemas.openxmlformats.org/officeDocument/2006/relationships/image" Target="../media/image114.pn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slideLayout" Target="../slideLayouts/slideLayout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microsoft.com/office/2007/relationships/hdphoto" Target="../media/hdphoto1.wdp"/><Relationship Id="rId17" Type="http://schemas.openxmlformats.org/officeDocument/2006/relationships/image" Target="../media/image138.jpe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32.tiff"/><Relationship Id="rId4" Type="http://schemas.openxmlformats.org/officeDocument/2006/relationships/image" Target="../media/image126.png"/><Relationship Id="rId9" Type="http://schemas.openxmlformats.org/officeDocument/2006/relationships/image" Target="../media/image131.tiff"/><Relationship Id="rId1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jpeg"/><Relationship Id="rId3" Type="http://schemas.openxmlformats.org/officeDocument/2006/relationships/image" Target="../media/image140.jp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tiff"/><Relationship Id="rId4" Type="http://schemas.openxmlformats.org/officeDocument/2006/relationships/image" Target="../media/image141.png"/><Relationship Id="rId9" Type="http://schemas.openxmlformats.org/officeDocument/2006/relationships/image" Target="../media/image146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tiff"/><Relationship Id="rId5" Type="http://schemas.openxmlformats.org/officeDocument/2006/relationships/image" Target="../media/image153.tiff"/><Relationship Id="rId10" Type="http://schemas.openxmlformats.org/officeDocument/2006/relationships/image" Target="../media/image158.png"/><Relationship Id="rId4" Type="http://schemas.openxmlformats.org/officeDocument/2006/relationships/image" Target="../media/image152.tiff"/><Relationship Id="rId9" Type="http://schemas.openxmlformats.org/officeDocument/2006/relationships/image" Target="../media/image15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0" Type="http://schemas.openxmlformats.org/officeDocument/2006/relationships/image" Target="../media/image174.sv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viteq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216D49-657B-22A8-8B4F-2D65B5011B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COMPANY PROFILE</a:t>
            </a:r>
            <a:endParaRPr lang="en-VN" dirty="0"/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905256" y="2469539"/>
            <a:ext cx="7324343" cy="650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lumMod val="50000"/>
                    <a:lumOff val="50000"/>
                  </a:schemeClr>
                </a:solidFill>
                <a:latin typeface="Helvetica"/>
                <a:ea typeface="+mn-ea"/>
                <a:cs typeface="Helvetica"/>
              </a:defRPr>
            </a:lvl1pPr>
            <a:lvl2pPr marL="3429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342900" rtl="0" eaLnBrk="1" latinLnBrk="0" hangingPunct="1">
              <a:spcBef>
                <a:spcPct val="20000"/>
              </a:spcBef>
              <a:buFont typeface="Arial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37043"/>
                </a:solidFill>
              </a:rPr>
              <a:t>Daviteq Technologies </a:t>
            </a:r>
            <a:r>
              <a:rPr lang="en-US" sz="3600" dirty="0" err="1">
                <a:solidFill>
                  <a:srgbClr val="F37043"/>
                </a:solidFill>
              </a:rPr>
              <a:t>Inc</a:t>
            </a:r>
            <a:endParaRPr lang="en-US" sz="3600" dirty="0">
              <a:solidFill>
                <a:srgbClr val="F37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17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/>
              <a:t>Why Daviteq?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19" y="628651"/>
            <a:ext cx="7945407" cy="4080090"/>
          </a:xfrm>
        </p:spPr>
        <p:txBody>
          <a:bodyPr>
            <a:noAutofit/>
          </a:bodyPr>
          <a:lstStyle/>
          <a:p>
            <a:r>
              <a:rPr lang="en-US" sz="1350">
                <a:solidFill>
                  <a:srgbClr val="010000"/>
                </a:solidFill>
              </a:rPr>
              <a:t> 17-year experience in Industrial Measurement and Controls;</a:t>
            </a:r>
          </a:p>
          <a:p>
            <a:r>
              <a:rPr lang="en-US" sz="1350">
                <a:solidFill>
                  <a:srgbClr val="010000"/>
                </a:solidFill>
              </a:rPr>
              <a:t>10-year experience in Developing and Manufacturing instruments, IoT wireless sensors, IoT gateways &amp; IoT solutions;</a:t>
            </a:r>
          </a:p>
          <a:p>
            <a:r>
              <a:rPr lang="en-US" sz="1350">
                <a:solidFill>
                  <a:srgbClr val="010000"/>
                </a:solidFill>
              </a:rPr>
              <a:t>In-house product developing capability from Hardware, Firmware, Software (Server back-end, Web, Mobile);</a:t>
            </a:r>
          </a:p>
          <a:p>
            <a:r>
              <a:rPr lang="en-US" sz="1350">
                <a:solidFill>
                  <a:srgbClr val="010000"/>
                </a:solidFill>
              </a:rPr>
              <a:t>Product to comply International standard: CE, EMC…</a:t>
            </a:r>
          </a:p>
          <a:p>
            <a:r>
              <a:rPr lang="en-US" sz="1350">
                <a:solidFill>
                  <a:srgbClr val="010000"/>
                </a:solidFill>
              </a:rPr>
              <a:t>Core technology: Ultra-low power wireless sensors (single battery can last 10-15 years);</a:t>
            </a:r>
          </a:p>
          <a:p>
            <a:r>
              <a:rPr lang="en-US" sz="1350">
                <a:solidFill>
                  <a:srgbClr val="010000"/>
                </a:solidFill>
              </a:rPr>
              <a:t>Core technology: Support various open connectivities: LoRaWAN, Sigfox, Sub-GHz, NB-IoT…</a:t>
            </a:r>
          </a:p>
          <a:p>
            <a:r>
              <a:rPr lang="en-US" sz="1350">
                <a:solidFill>
                  <a:srgbClr val="010000"/>
                </a:solidFill>
              </a:rPr>
              <a:t>Core technology: NO-CODE IoT Platform for quick deployment any IoT Solutions;</a:t>
            </a:r>
          </a:p>
          <a:p>
            <a:r>
              <a:rPr lang="en-US" sz="1350">
                <a:solidFill>
                  <a:srgbClr val="010000"/>
                </a:solidFill>
              </a:rPr>
              <a:t>Worldwide markets: Vietnam, Singapore, Malaysia, Australia, New Zealand, India, South African, Europe…</a:t>
            </a:r>
            <a:endParaRPr lang="en-US" sz="1350" dirty="0">
              <a:solidFill>
                <a:srgbClr val="010000"/>
              </a:solidFill>
              <a:highlight>
                <a:srgbClr val="FFFF00"/>
              </a:highlight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1C8F511-2499-F045-ACA7-8147C5A7F8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63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F17BAD0-D769-B440-A1E4-21B9B077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458"/>
            <a:ext cx="9144000" cy="714109"/>
          </a:xfrm>
        </p:spPr>
        <p:txBody>
          <a:bodyPr>
            <a:normAutofit/>
          </a:bodyPr>
          <a:lstStyle/>
          <a:p>
            <a:r>
              <a:rPr lang="en-US" sz="3200" dirty="0"/>
              <a:t>Key Markets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09AC730-FF84-8043-9BB5-846371FFE298}"/>
              </a:ext>
            </a:extLst>
          </p:cNvPr>
          <p:cNvSpPr/>
          <p:nvPr/>
        </p:nvSpPr>
        <p:spPr>
          <a:xfrm>
            <a:off x="425451" y="1055274"/>
            <a:ext cx="4982328" cy="49562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SMART MANUFACTURING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C7AA2F4-F04B-F246-8763-124B043EE423}"/>
              </a:ext>
            </a:extLst>
          </p:cNvPr>
          <p:cNvSpPr/>
          <p:nvPr/>
        </p:nvSpPr>
        <p:spPr>
          <a:xfrm>
            <a:off x="1204355" y="1675919"/>
            <a:ext cx="4982328" cy="4956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FACILITY MONITORING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03CE61E-5BEB-A44B-B559-7CD27FDF7EF6}"/>
              </a:ext>
            </a:extLst>
          </p:cNvPr>
          <p:cNvSpPr/>
          <p:nvPr/>
        </p:nvSpPr>
        <p:spPr>
          <a:xfrm>
            <a:off x="1958416" y="2299526"/>
            <a:ext cx="4982328" cy="49562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SMART CITY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9A7A517-A194-194B-98A2-05C10AA09C74}"/>
              </a:ext>
            </a:extLst>
          </p:cNvPr>
          <p:cNvSpPr/>
          <p:nvPr/>
        </p:nvSpPr>
        <p:spPr>
          <a:xfrm>
            <a:off x="2783169" y="2975675"/>
            <a:ext cx="4982328" cy="49562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TRANSPORTATION / LOGISTIC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18E68D6-3264-B344-A1D3-D9FE5192C2CD}"/>
              </a:ext>
            </a:extLst>
          </p:cNvPr>
          <p:cNvSpPr/>
          <p:nvPr/>
        </p:nvSpPr>
        <p:spPr>
          <a:xfrm>
            <a:off x="3695519" y="3651824"/>
            <a:ext cx="4982328" cy="49562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UTILITIES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4C5716E2-6796-1C4B-9983-BC2350ADE027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Confidential - Copyright by Daviteq - 2021</a:t>
            </a:r>
          </a:p>
        </p:txBody>
      </p:sp>
    </p:spTree>
    <p:extLst>
      <p:ext uri="{BB962C8B-B14F-4D97-AF65-F5344CB8AC3E}">
        <p14:creationId xmlns:p14="http://schemas.microsoft.com/office/powerpoint/2010/main" val="386467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5E2B449-6392-1E40-BC50-A8AAB616632E}"/>
              </a:ext>
            </a:extLst>
          </p:cNvPr>
          <p:cNvSpPr txBox="1"/>
          <p:nvPr/>
        </p:nvSpPr>
        <p:spPr>
          <a:xfrm>
            <a:off x="320425" y="692505"/>
            <a:ext cx="7571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Products / Services to be supplied: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8B9387-0297-E340-B074-0542CFCFE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5458"/>
            <a:ext cx="9144000" cy="714109"/>
          </a:xfrm>
        </p:spPr>
        <p:txBody>
          <a:bodyPr>
            <a:normAutofit/>
          </a:bodyPr>
          <a:lstStyle/>
          <a:p>
            <a:r>
              <a:rPr lang="en-US" sz="3200" dirty="0"/>
              <a:t>Business Model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7DA978-4DB8-8F4F-86FC-B82520A32797}"/>
              </a:ext>
            </a:extLst>
          </p:cNvPr>
          <p:cNvSpPr/>
          <p:nvPr/>
        </p:nvSpPr>
        <p:spPr>
          <a:xfrm>
            <a:off x="320425" y="1438969"/>
            <a:ext cx="1891553" cy="316454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Selling Hardware</a:t>
            </a:r>
          </a:p>
          <a:p>
            <a:pPr algn="ctr"/>
            <a:endParaRPr lang="en-US" sz="2000" dirty="0"/>
          </a:p>
          <a:p>
            <a:pPr algn="ctr"/>
            <a:r>
              <a:rPr lang="en-US" sz="1800" dirty="0"/>
              <a:t>Sensors,</a:t>
            </a:r>
          </a:p>
          <a:p>
            <a:pPr algn="ctr"/>
            <a:r>
              <a:rPr lang="en-US" sz="1800" dirty="0"/>
              <a:t>Gateway,</a:t>
            </a:r>
          </a:p>
          <a:p>
            <a:pPr algn="ctr"/>
            <a:r>
              <a:rPr lang="en-US" sz="1800" dirty="0"/>
              <a:t>Server,</a:t>
            </a:r>
          </a:p>
          <a:p>
            <a:pPr algn="ctr"/>
            <a:r>
              <a:rPr lang="en-US" sz="1800" dirty="0"/>
              <a:t>Accessories…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Daviteq</a:t>
            </a:r>
            <a:r>
              <a:rPr lang="en-US" sz="1800" dirty="0"/>
              <a:t> Brand and Other brands)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4A8753-173E-8C42-8FF8-66F20DDB0DC2}"/>
              </a:ext>
            </a:extLst>
          </p:cNvPr>
          <p:cNvSpPr/>
          <p:nvPr/>
        </p:nvSpPr>
        <p:spPr>
          <a:xfrm>
            <a:off x="2528047" y="1438969"/>
            <a:ext cx="1891553" cy="316454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Selling Software</a:t>
            </a:r>
          </a:p>
          <a:p>
            <a:pPr algn="ctr"/>
            <a:endParaRPr lang="en-US" sz="2000" dirty="0"/>
          </a:p>
          <a:p>
            <a:pPr algn="ctr"/>
            <a:r>
              <a:rPr lang="en-US" sz="1800" dirty="0"/>
              <a:t>Annual Subscription</a:t>
            </a:r>
          </a:p>
          <a:p>
            <a:pPr algn="ctr"/>
            <a:r>
              <a:rPr lang="en-US" sz="1800" dirty="0"/>
              <a:t>+</a:t>
            </a:r>
          </a:p>
          <a:p>
            <a:pPr algn="ctr"/>
            <a:r>
              <a:rPr lang="en-US" sz="1800" dirty="0"/>
              <a:t>On-premise + Annual Maintenance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7B4CC5-CC47-C64D-ACBF-92BF3B1171AF}"/>
              </a:ext>
            </a:extLst>
          </p:cNvPr>
          <p:cNvSpPr/>
          <p:nvPr/>
        </p:nvSpPr>
        <p:spPr>
          <a:xfrm>
            <a:off x="4735669" y="1438969"/>
            <a:ext cx="1891553" cy="3164541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Selling Engineering</a:t>
            </a:r>
          </a:p>
          <a:p>
            <a:pPr algn="ctr"/>
            <a:endParaRPr lang="en-US" sz="2000" dirty="0"/>
          </a:p>
          <a:p>
            <a:pPr algn="ctr"/>
            <a:r>
              <a:rPr lang="en-US" sz="1800" dirty="0"/>
              <a:t>For Projects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Design</a:t>
            </a:r>
          </a:p>
          <a:p>
            <a:pPr algn="ctr"/>
            <a:r>
              <a:rPr lang="en-US" sz="1800" dirty="0"/>
              <a:t>Installation</a:t>
            </a:r>
          </a:p>
          <a:p>
            <a:pPr algn="ctr"/>
            <a:r>
              <a:rPr lang="en-US" sz="1800" dirty="0"/>
              <a:t>Configuration</a:t>
            </a:r>
          </a:p>
          <a:p>
            <a:pPr algn="ctr"/>
            <a:r>
              <a:rPr lang="en-US" sz="1800" dirty="0"/>
              <a:t>Documentation</a:t>
            </a:r>
          </a:p>
          <a:p>
            <a:pPr algn="ctr"/>
            <a:r>
              <a:rPr lang="en-US" sz="1800" dirty="0"/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5622AF0-CD99-264D-803E-532332409DDF}"/>
              </a:ext>
            </a:extLst>
          </p:cNvPr>
          <p:cNvSpPr/>
          <p:nvPr/>
        </p:nvSpPr>
        <p:spPr>
          <a:xfrm>
            <a:off x="6943291" y="1438969"/>
            <a:ext cx="1891553" cy="3164541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2400" b="1" dirty="0"/>
              <a:t>Selling Software </a:t>
            </a:r>
            <a:r>
              <a:rPr lang="en-US" sz="2400" b="1" dirty="0" err="1"/>
              <a:t>Customiza-tion</a:t>
            </a:r>
            <a:endParaRPr lang="en-US" sz="2400" b="1" dirty="0"/>
          </a:p>
          <a:p>
            <a:pPr algn="ctr"/>
            <a:endParaRPr lang="en-US" sz="2000" dirty="0"/>
          </a:p>
          <a:p>
            <a:pPr algn="ctr"/>
            <a:r>
              <a:rPr lang="en-US" sz="1800" dirty="0"/>
              <a:t>Develop based on the existing software core</a:t>
            </a:r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4C5716E2-6796-1C4B-9983-BC2350ADE027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Confidential - Copyright by Daviteq - 2021</a:t>
            </a:r>
          </a:p>
        </p:txBody>
      </p:sp>
    </p:spTree>
    <p:extLst>
      <p:ext uri="{BB962C8B-B14F-4D97-AF65-F5344CB8AC3E}">
        <p14:creationId xmlns:p14="http://schemas.microsoft.com/office/powerpoint/2010/main" val="72716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Serving different kinds of Industry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93" y="1063211"/>
            <a:ext cx="999803" cy="9998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13" y="1063210"/>
            <a:ext cx="999803" cy="9998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632" y="1063209"/>
            <a:ext cx="999803" cy="9998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632" y="2192082"/>
            <a:ext cx="999803" cy="9998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24" y="2192083"/>
            <a:ext cx="999803" cy="9998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13" y="2192083"/>
            <a:ext cx="999803" cy="9998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24" y="3320954"/>
            <a:ext cx="999803" cy="9998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712" y="3320954"/>
            <a:ext cx="999803" cy="999803"/>
          </a:xfrm>
          <a:prstGeom prst="rect">
            <a:avLst/>
          </a:prstGeom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235CF431-84FD-E44E-9250-5CB56E364903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88F6E0D-06AA-294F-8909-9350E95CC91A}"/>
              </a:ext>
            </a:extLst>
          </p:cNvPr>
          <p:cNvGrpSpPr/>
          <p:nvPr/>
        </p:nvGrpSpPr>
        <p:grpSpPr>
          <a:xfrm>
            <a:off x="3688550" y="3317887"/>
            <a:ext cx="1002870" cy="1002870"/>
            <a:chOff x="3823989" y="3892067"/>
            <a:chExt cx="1728165" cy="172816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B7C6721-52B7-4647-9481-0B46E7D8D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989" y="3892067"/>
              <a:ext cx="1728165" cy="172816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A4863C-468F-4E46-8124-D667298B4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287" y="4015539"/>
              <a:ext cx="1509568" cy="1481219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8C049C-63D6-B345-A777-C979079EDF29}"/>
              </a:ext>
            </a:extLst>
          </p:cNvPr>
          <p:cNvGrpSpPr/>
          <p:nvPr/>
        </p:nvGrpSpPr>
        <p:grpSpPr>
          <a:xfrm>
            <a:off x="3688551" y="2190548"/>
            <a:ext cx="1002870" cy="1002870"/>
            <a:chOff x="512752" y="3709744"/>
            <a:chExt cx="1728165" cy="172816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8A386CD-1C0B-9343-9E5C-C03FFE9C3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52" y="3709744"/>
              <a:ext cx="1728165" cy="17281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EC800B-B0BB-F84D-B02C-D9AD63047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342" y="3833637"/>
              <a:ext cx="1508983" cy="148037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22FA1B-FC62-3540-B4A0-FC29FED0809F}"/>
              </a:ext>
            </a:extLst>
          </p:cNvPr>
          <p:cNvGrpSpPr/>
          <p:nvPr/>
        </p:nvGrpSpPr>
        <p:grpSpPr>
          <a:xfrm>
            <a:off x="3688551" y="1063209"/>
            <a:ext cx="1002870" cy="1002870"/>
            <a:chOff x="512753" y="1700835"/>
            <a:chExt cx="1728165" cy="172816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F07AE5-0E6C-954B-9476-254FD086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753" y="1700835"/>
              <a:ext cx="1728165" cy="172816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3A9452E-1602-494E-8F47-A89A9C349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125" y="1823108"/>
              <a:ext cx="1469420" cy="1483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4390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Our activities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95103" y="2594979"/>
            <a:ext cx="230864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Daviteq at IoT Asia 2019, Singapore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5502" y="4477657"/>
            <a:ext cx="2228553" cy="40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Daviteq at Asia IoT Business Platform 2019, Vietnam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725" y="4471416"/>
            <a:ext cx="2306127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Daviteq at Exhibitions in Nurnberg, </a:t>
            </a:r>
          </a:p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Germany 2015</a:t>
            </a:r>
          </a:p>
        </p:txBody>
      </p:sp>
      <p:pic>
        <p:nvPicPr>
          <p:cNvPr id="4098" name="Picture 2" descr="https://scontent-hkg3-1.xx.fbcdn.net/v/t1.0-9/12249656_906673996115598_2277793508943862025_n.jpg?oh=34ecb6d49cad5e644ac004fdf190682b&amp;oe=57DE9B5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55" y="2918125"/>
            <a:ext cx="2306126" cy="15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36A70B29-7E6D-8B4E-9AC4-E87CE81D827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 descr="A group of people standing in front of a computer&#10;&#10;Description automatically generated">
            <a:extLst>
              <a:ext uri="{FF2B5EF4-FFF2-40B4-BE49-F238E27FC236}">
                <a16:creationId xmlns:a16="http://schemas.microsoft.com/office/drawing/2014/main" id="{3F1AF3D4-D437-1542-9290-BF1AD3D140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455" y="865386"/>
            <a:ext cx="2306126" cy="172959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F8B7910-9D8B-3248-870B-5866BDC9612A}"/>
              </a:ext>
            </a:extLst>
          </p:cNvPr>
          <p:cNvSpPr/>
          <p:nvPr/>
        </p:nvSpPr>
        <p:spPr>
          <a:xfrm>
            <a:off x="110725" y="2594980"/>
            <a:ext cx="1859805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Daviteq at ISA Vietnam 2019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D29ABB-B905-3441-8BF2-DDACAE1C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224" y="865386"/>
            <a:ext cx="2273562" cy="17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8C98CA-6F9B-094A-AC28-E3C4453E3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429" y="865387"/>
            <a:ext cx="3749513" cy="172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39C36C1-CB05-9747-BE8B-796B8549E694}"/>
              </a:ext>
            </a:extLst>
          </p:cNvPr>
          <p:cNvSpPr/>
          <p:nvPr/>
        </p:nvSpPr>
        <p:spPr>
          <a:xfrm>
            <a:off x="5051840" y="2594979"/>
            <a:ext cx="275748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</a:rPr>
              <a:t>Daviteq at GSMA 360 2019, Kuala Lumpur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7512FA5-DB79-1C4D-8A6D-64A37137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225" y="2904818"/>
            <a:ext cx="2067632" cy="1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8525231-91F7-5043-AB0D-5367BBF8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428" y="2899391"/>
            <a:ext cx="3386105" cy="156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84D54E-ACDC-0745-9CC3-878A0D45567F}"/>
              </a:ext>
            </a:extLst>
          </p:cNvPr>
          <p:cNvSpPr/>
          <p:nvPr/>
        </p:nvSpPr>
        <p:spPr>
          <a:xfrm>
            <a:off x="5051840" y="4471416"/>
            <a:ext cx="3320140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</a:rPr>
              <a:t>Daviteq at Asia IoT Business Platform 2019, Myanmar</a:t>
            </a:r>
          </a:p>
        </p:txBody>
      </p:sp>
    </p:spTree>
    <p:extLst>
      <p:ext uri="{BB962C8B-B14F-4D97-AF65-F5344CB8AC3E}">
        <p14:creationId xmlns:p14="http://schemas.microsoft.com/office/powerpoint/2010/main" val="2852732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Strategic Products</a:t>
            </a:r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F5A8EF6E-3B77-C748-A066-946AB2428E4A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16A539-699E-6D48-8E0C-7327C2B7C2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7" t="5463" r="66558" b="3535"/>
          <a:stretch/>
        </p:blipFill>
        <p:spPr>
          <a:xfrm>
            <a:off x="715992" y="879894"/>
            <a:ext cx="2562046" cy="1721997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0C6F7A0-599A-3041-889B-1BAB9AEE30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34" r="48363" b="48095"/>
          <a:stretch/>
        </p:blipFill>
        <p:spPr>
          <a:xfrm>
            <a:off x="2371436" y="3658736"/>
            <a:ext cx="2053655" cy="1183977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4491234-1A62-C145-9B28-E549553552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6044" r="48363" b="8184"/>
          <a:stretch/>
        </p:blipFill>
        <p:spPr>
          <a:xfrm>
            <a:off x="4066154" y="2691782"/>
            <a:ext cx="2053655" cy="1183977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068381-2CE8-5041-A456-3688AAA64C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35" t="46952" r="-1172" b="7277"/>
          <a:stretch/>
        </p:blipFill>
        <p:spPr>
          <a:xfrm>
            <a:off x="6120156" y="3658735"/>
            <a:ext cx="2053655" cy="1183977"/>
          </a:xfrm>
          <a:prstGeom prst="rect">
            <a:avLst/>
          </a:prstGeom>
        </p:spPr>
      </p:pic>
      <p:pic>
        <p:nvPicPr>
          <p:cNvPr id="11" name="Picture 1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AD0A445-6E78-C54F-9AD3-9AF4D8DB06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63" t="5530" b="48699"/>
          <a:stretch/>
        </p:blipFill>
        <p:spPr>
          <a:xfrm>
            <a:off x="1418602" y="2697123"/>
            <a:ext cx="2053655" cy="1183977"/>
          </a:xfrm>
          <a:prstGeom prst="rect">
            <a:avLst/>
          </a:prstGeom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C0B542-E878-0142-8AE0-0AC01F7C33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577" t="5803" r="33638" b="3195"/>
          <a:stretch/>
        </p:blipFill>
        <p:spPr>
          <a:xfrm>
            <a:off x="3290976" y="879894"/>
            <a:ext cx="2562047" cy="1721997"/>
          </a:xfrm>
          <a:prstGeom prst="rect">
            <a:avLst/>
          </a:prstGeom>
        </p:spPr>
      </p:pic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AF9F6C6-C18E-8D42-BF69-BB7AE139B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888" t="5922" r="327" b="3360"/>
          <a:stretch/>
        </p:blipFill>
        <p:spPr>
          <a:xfrm>
            <a:off x="5865961" y="879894"/>
            <a:ext cx="2562047" cy="1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5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A7BE652-C125-2343-A70F-3DFC98E449E7}"/>
              </a:ext>
            </a:extLst>
          </p:cNvPr>
          <p:cNvSpPr txBox="1"/>
          <p:nvPr/>
        </p:nvSpPr>
        <p:spPr>
          <a:xfrm>
            <a:off x="508239" y="740431"/>
            <a:ext cx="4218276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37043"/>
                </a:solidFill>
              </a:rPr>
              <a:t>Daviteq Sub-GHz Wireless Sensors</a:t>
            </a:r>
          </a:p>
          <a:p>
            <a:pPr marL="285750" indent="-285750">
              <a:buFont typeface="Wingdings" pitchFamily="2" charset="2"/>
              <a:buChar char="ü"/>
            </a:pP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Long Distance communication</a:t>
            </a:r>
            <a:br>
              <a:rPr lang="x-none" dirty="0"/>
            </a:br>
            <a:r>
              <a:rPr lang="x-none" sz="1200" dirty="0"/>
              <a:t>1000m LOS or go through 4 floors</a:t>
            </a:r>
            <a:br>
              <a:rPr lang="x-none" dirty="0"/>
            </a:br>
            <a:endParaRPr lang="x-none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Up to 15-year Battery life</a:t>
            </a:r>
            <a:br>
              <a:rPr lang="x-none" sz="1800" dirty="0"/>
            </a:br>
            <a:r>
              <a:rPr lang="x-none" sz="1200" dirty="0"/>
              <a:t>by popular battery Alkaline or Lithium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2-way communication</a:t>
            </a:r>
            <a:br>
              <a:rPr lang="x-none" sz="1800" dirty="0"/>
            </a:br>
            <a:r>
              <a:rPr lang="x-none" sz="1200" dirty="0"/>
              <a:t>For strong functions, Configuration on Air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CE/RED Certified</a:t>
            </a:r>
            <a:br>
              <a:rPr lang="x-none" sz="1800" dirty="0"/>
            </a:br>
            <a:r>
              <a:rPr lang="x-none" sz="1200" dirty="0"/>
              <a:t>EMC, Safety and IP67 test reports by SGS</a:t>
            </a:r>
            <a:br>
              <a:rPr lang="x-none" sz="1200" dirty="0"/>
            </a:br>
            <a:endParaRPr lang="x-none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Many kinds of Sensors and I/O</a:t>
            </a:r>
            <a:br>
              <a:rPr lang="x-none" sz="1200" dirty="0"/>
            </a:br>
            <a:r>
              <a:rPr lang="x-none" sz="1200" dirty="0"/>
              <a:t>Temperature, humidity, pressure, level, analog, digital, ambient ligth, vibration, gas sensor, liquid sensor…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Wireless Sub-GHz Sensors &amp; Actuators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C8C029E-4C3C-E744-A423-AC4EFD5BCAEB}"/>
              </a:ext>
            </a:extLst>
          </p:cNvPr>
          <p:cNvGrpSpPr/>
          <p:nvPr/>
        </p:nvGrpSpPr>
        <p:grpSpPr>
          <a:xfrm>
            <a:off x="4726515" y="1725283"/>
            <a:ext cx="4087415" cy="2898476"/>
            <a:chOff x="4726514" y="1484922"/>
            <a:chExt cx="4087415" cy="2898476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D1E9D3A9-A007-4742-A943-3EBC525C17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255" b="10832"/>
            <a:stretch/>
          </p:blipFill>
          <p:spPr bwMode="auto">
            <a:xfrm>
              <a:off x="4726514" y="1484922"/>
              <a:ext cx="4087415" cy="289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5524CC1-AD6F-874E-9ADB-3A0F3244BFE1}"/>
                </a:ext>
              </a:extLst>
            </p:cNvPr>
            <p:cNvSpPr/>
            <p:nvPr/>
          </p:nvSpPr>
          <p:spPr>
            <a:xfrm>
              <a:off x="5411755" y="2071397"/>
              <a:ext cx="111967" cy="1772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16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13" name="Picture 1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585CBC8-6738-1A4C-9FBD-0F9BE85CDC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363" t="5530" b="48699"/>
          <a:stretch/>
        </p:blipFill>
        <p:spPr>
          <a:xfrm>
            <a:off x="6034325" y="674356"/>
            <a:ext cx="1471793" cy="8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Wireless Sub-GHz – Easy of Use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6208-24E4-1147-865A-E7F8A154D6DB}"/>
              </a:ext>
            </a:extLst>
          </p:cNvPr>
          <p:cNvSpPr txBox="1"/>
          <p:nvPr/>
        </p:nvSpPr>
        <p:spPr>
          <a:xfrm>
            <a:off x="838051" y="3446432"/>
            <a:ext cx="9931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Open cover by 1 screw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BAD76-F531-D742-9CA8-27D58C3A2E05}"/>
              </a:ext>
            </a:extLst>
          </p:cNvPr>
          <p:cNvSpPr txBox="1"/>
          <p:nvPr/>
        </p:nvSpPr>
        <p:spPr>
          <a:xfrm>
            <a:off x="3432441" y="3550306"/>
            <a:ext cx="1904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Insert Battery AA 1.5V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1200E-F18C-4B44-AAC9-FBCBCD4E0A92}"/>
              </a:ext>
            </a:extLst>
          </p:cNvPr>
          <p:cNvSpPr txBox="1"/>
          <p:nvPr/>
        </p:nvSpPr>
        <p:spPr>
          <a:xfrm>
            <a:off x="6610937" y="3550306"/>
            <a:ext cx="16604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Place sensor nearby Wireless Co-ordinator to add it in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4F760D6-7DEE-EC4A-8F2E-859510E61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76" y="1040459"/>
            <a:ext cx="2363925" cy="23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238BE5FF-E596-E84C-96BC-C7F6C852E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284" y="919427"/>
            <a:ext cx="2484957" cy="24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7E862B83-BBE0-7343-9FDF-EB3FF6AD9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2839" y="1002785"/>
            <a:ext cx="2416639" cy="2331980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8B82AC40-F844-0C40-9C27-D472562227ED}"/>
              </a:ext>
            </a:extLst>
          </p:cNvPr>
          <p:cNvSpPr/>
          <p:nvPr/>
        </p:nvSpPr>
        <p:spPr>
          <a:xfrm>
            <a:off x="2544039" y="2192861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81AF0C4-88E4-9342-81ED-DD4C206C143C}"/>
              </a:ext>
            </a:extLst>
          </p:cNvPr>
          <p:cNvSpPr/>
          <p:nvPr/>
        </p:nvSpPr>
        <p:spPr>
          <a:xfrm>
            <a:off x="5783956" y="2192860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755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Wireless Sub-GHz Sensors &amp; Actuators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B37A4A-4E18-144E-A511-428583E91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24" y="822817"/>
            <a:ext cx="7031151" cy="388464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98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Wireless Sub-GHz Sensors &amp; Actuators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518171-2BB3-D248-891D-04C2EE932C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26" y="792429"/>
            <a:ext cx="7204105" cy="398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364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3379-1944-FF49-86E3-19B944B0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200" dirty="0"/>
              <a:t>What we do?</a:t>
            </a:r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20D7916-43D4-2F4E-A02A-0AAC695A33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80" y="628650"/>
            <a:ext cx="8439007" cy="1943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E3357C-1337-9F4B-BC24-9857D4342E5B}"/>
              </a:ext>
            </a:extLst>
          </p:cNvPr>
          <p:cNvSpPr txBox="1"/>
          <p:nvPr/>
        </p:nvSpPr>
        <p:spPr>
          <a:xfrm>
            <a:off x="0" y="2638693"/>
            <a:ext cx="914399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design &amp; manufacture </a:t>
            </a:r>
          </a:p>
          <a:p>
            <a:pPr algn="ctr"/>
            <a:r>
              <a:rPr lang="x-none" sz="3000" dirty="0">
                <a:solidFill>
                  <a:srgbClr val="FF0000"/>
                </a:solidFill>
              </a:rPr>
              <a:t>Smart Wireless </a:t>
            </a:r>
            <a:r>
              <a:rPr lang="x-none" sz="3000">
                <a:solidFill>
                  <a:srgbClr val="FF0000"/>
                </a:solidFill>
              </a:rPr>
              <a:t>IoT Sensors</a:t>
            </a:r>
            <a:r>
              <a:rPr lang="en-US" sz="3000">
                <a:solidFill>
                  <a:srgbClr val="FF0000"/>
                </a:solidFill>
              </a:rPr>
              <a:t>, IoT gateway, IoT solutions </a:t>
            </a:r>
          </a:p>
          <a:p>
            <a:pPr algn="ctr"/>
            <a:r>
              <a:rPr lang="x-none" sz="3000">
                <a:solidFill>
                  <a:schemeClr val="tx1">
                    <a:lumMod val="75000"/>
                    <a:lumOff val="25000"/>
                  </a:schemeClr>
                </a:solidFill>
              </a:rPr>
              <a:t>for </a:t>
            </a:r>
            <a:r>
              <a:rPr lang="x-none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 vertical </a:t>
            </a:r>
            <a:r>
              <a:rPr lang="x-none" sz="3000" dirty="0">
                <a:solidFill>
                  <a:srgbClr val="3FC8F4"/>
                </a:solidFill>
              </a:rPr>
              <a:t>applications</a:t>
            </a:r>
          </a:p>
        </p:txBody>
      </p:sp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042AAE65-7C7C-CD47-B641-D4CDB9193C1B}"/>
              </a:ext>
            </a:extLst>
          </p:cNvPr>
          <p:cNvSpPr/>
          <p:nvPr/>
        </p:nvSpPr>
        <p:spPr>
          <a:xfrm rot="20147181" flipV="1">
            <a:off x="46363" y="2315280"/>
            <a:ext cx="1532982" cy="2216487"/>
          </a:xfrm>
          <a:prstGeom prst="curvedRightArrow">
            <a:avLst/>
          </a:prstGeom>
          <a:solidFill>
            <a:srgbClr val="F37043">
              <a:alpha val="2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DE27E820-A3D7-5B45-AD64-012482D67CD6}"/>
              </a:ext>
            </a:extLst>
          </p:cNvPr>
          <p:cNvSpPr/>
          <p:nvPr/>
        </p:nvSpPr>
        <p:spPr>
          <a:xfrm rot="1103192" flipH="1" flipV="1">
            <a:off x="7526030" y="2167132"/>
            <a:ext cx="1520980" cy="3021630"/>
          </a:xfrm>
          <a:prstGeom prst="curvedRightArrow">
            <a:avLst/>
          </a:prstGeom>
          <a:solidFill>
            <a:srgbClr val="3FC8F4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F7C2781-7997-DD45-A341-1B8FF5B87848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176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Wireless Sub-GHz Sensors &amp; Actuators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4E7E5DD-4BE4-794C-8F76-6E6CF8E4A8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33" y="682761"/>
            <a:ext cx="7332062" cy="4060333"/>
          </a:xfrm>
          <a:prstGeom prst="rect">
            <a:avLst/>
          </a:prstGeom>
        </p:spPr>
      </p:pic>
      <p:sp>
        <p:nvSpPr>
          <p:cNvPr id="9" name="TextBox 8">
            <a:hlinkClick r:id="rId4"/>
            <a:extLst>
              <a:ext uri="{FF2B5EF4-FFF2-40B4-BE49-F238E27FC236}">
                <a16:creationId xmlns:a16="http://schemas.microsoft.com/office/drawing/2014/main" id="{7E9FAF6D-77F5-314A-A65A-A150B2F0FD4C}"/>
              </a:ext>
            </a:extLst>
          </p:cNvPr>
          <p:cNvSpPr txBox="1"/>
          <p:nvPr/>
        </p:nvSpPr>
        <p:spPr>
          <a:xfrm>
            <a:off x="7590295" y="2858212"/>
            <a:ext cx="1553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rgbClr val="F37043"/>
                </a:solidFill>
              </a:rPr>
              <a:t>Click </a:t>
            </a:r>
          </a:p>
          <a:p>
            <a:r>
              <a:rPr lang="en-US" sz="2400" i="1" u="sng" dirty="0">
                <a:solidFill>
                  <a:srgbClr val="F37043"/>
                </a:solidFill>
              </a:rPr>
              <a:t>here </a:t>
            </a:r>
          </a:p>
          <a:p>
            <a:r>
              <a:rPr lang="en-US" sz="2400" i="1" u="sng" dirty="0">
                <a:solidFill>
                  <a:srgbClr val="F37043"/>
                </a:solidFill>
              </a:rPr>
              <a:t>for</a:t>
            </a:r>
          </a:p>
          <a:p>
            <a:r>
              <a:rPr lang="en-US" sz="2400" i="1" u="sng" dirty="0">
                <a:solidFill>
                  <a:srgbClr val="F37043"/>
                </a:solidFill>
              </a:rPr>
              <a:t>M</a:t>
            </a:r>
            <a:r>
              <a:rPr lang="x-none" sz="2400" i="1" u="sng">
                <a:solidFill>
                  <a:srgbClr val="F37043"/>
                </a:solidFill>
              </a:rPr>
              <a:t>ore</a:t>
            </a:r>
            <a:endParaRPr lang="en-US" sz="2400" i="1" u="sng" dirty="0">
              <a:solidFill>
                <a:srgbClr val="F37043"/>
              </a:solidFill>
            </a:endParaRPr>
          </a:p>
          <a:p>
            <a:r>
              <a:rPr lang="en-US" sz="2400" i="1" u="sng" dirty="0">
                <a:solidFill>
                  <a:srgbClr val="F37043"/>
                </a:solidFill>
              </a:rPr>
              <a:t>info</a:t>
            </a:r>
          </a:p>
        </p:txBody>
      </p:sp>
    </p:spTree>
    <p:extLst>
      <p:ext uri="{BB962C8B-B14F-4D97-AF65-F5344CB8AC3E}">
        <p14:creationId xmlns:p14="http://schemas.microsoft.com/office/powerpoint/2010/main" val="4211812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LoRaWAN Sensors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BE652-C125-2343-A70F-3DFC98E449E7}"/>
              </a:ext>
            </a:extLst>
          </p:cNvPr>
          <p:cNvSpPr txBox="1"/>
          <p:nvPr/>
        </p:nvSpPr>
        <p:spPr>
          <a:xfrm>
            <a:off x="508239" y="740431"/>
            <a:ext cx="4218276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37043"/>
                </a:solidFill>
              </a:rPr>
              <a:t>Daviteq LoRaWAN Sensors</a:t>
            </a:r>
          </a:p>
          <a:p>
            <a:pPr marL="285750" indent="-285750">
              <a:buFont typeface="Wingdings" pitchFamily="2" charset="2"/>
              <a:buChar char="ü"/>
            </a:pP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Very Long Distance communication</a:t>
            </a:r>
            <a:br>
              <a:rPr lang="x-none" dirty="0"/>
            </a:br>
            <a:r>
              <a:rPr lang="x-none" sz="1200" dirty="0"/>
              <a:t>2-3 kms in urban or go through 8 floors</a:t>
            </a:r>
            <a:br>
              <a:rPr lang="x-none" dirty="0"/>
            </a:br>
            <a:endParaRPr lang="x-none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Up to 10-year Battery life</a:t>
            </a:r>
            <a:br>
              <a:rPr lang="x-none" sz="1800" dirty="0"/>
            </a:br>
            <a:r>
              <a:rPr lang="x-none" sz="1200" dirty="0"/>
              <a:t>by popular AA battery Alkaline or Lithium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Strong functions</a:t>
            </a:r>
            <a:br>
              <a:rPr lang="x-none" sz="1800" dirty="0"/>
            </a:br>
            <a:r>
              <a:rPr lang="x-none" sz="1200" dirty="0"/>
              <a:t>For Alarm processing, counting…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CE/RED/FCC Compliance Ready</a:t>
            </a:r>
            <a:br>
              <a:rPr lang="x-none" sz="1800" dirty="0"/>
            </a:br>
            <a:r>
              <a:rPr lang="x-none" sz="1200" dirty="0"/>
              <a:t>to be certified soon</a:t>
            </a:r>
            <a:br>
              <a:rPr lang="x-none" sz="1200" dirty="0"/>
            </a:br>
            <a:endParaRPr lang="x-none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Many kinds of Sensors and I/O</a:t>
            </a:r>
            <a:br>
              <a:rPr lang="x-none" sz="1200" dirty="0"/>
            </a:br>
            <a:r>
              <a:rPr lang="x-none" sz="1200" dirty="0"/>
              <a:t>Temperature, humidity, pressure, level, analog, digital, ambient ligth, vibration, gas sensor, liquid sensor…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40DE5C1-7CBF-C94F-9EBB-7DF7A3143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2646" y="746932"/>
            <a:ext cx="4063761" cy="406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9730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LoRaWAN Sensors – Easy of Use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2F9F604-A8C0-874E-BFAC-44CBB936E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3680" y="699590"/>
            <a:ext cx="2123802" cy="21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00CFB7D-F201-B94A-A21B-CCA1BE15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92" y="780961"/>
            <a:ext cx="1961059" cy="1961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1840021-7E88-7348-97E9-B68432425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0329" y="2778812"/>
            <a:ext cx="2568994" cy="179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C5864EFF-5C64-3B47-BE46-7DDE05DF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5798" y="2682081"/>
            <a:ext cx="2123802" cy="212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C6208-24E4-1147-865A-E7F8A154D6DB}"/>
              </a:ext>
            </a:extLst>
          </p:cNvPr>
          <p:cNvSpPr txBox="1"/>
          <p:nvPr/>
        </p:nvSpPr>
        <p:spPr>
          <a:xfrm>
            <a:off x="444461" y="2815605"/>
            <a:ext cx="9931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Open 2 screws by Allen key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BAD76-F531-D742-9CA8-27D58C3A2E05}"/>
              </a:ext>
            </a:extLst>
          </p:cNvPr>
          <p:cNvSpPr txBox="1"/>
          <p:nvPr/>
        </p:nvSpPr>
        <p:spPr>
          <a:xfrm>
            <a:off x="2483904" y="1874905"/>
            <a:ext cx="15145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3FC8F4"/>
                </a:solidFill>
              </a:rPr>
              <a:t>Configuration by Offline cable with free software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8EC1BC-8496-D149-A2B3-0D9184D80367}"/>
              </a:ext>
            </a:extLst>
          </p:cNvPr>
          <p:cNvSpPr txBox="1"/>
          <p:nvPr/>
        </p:nvSpPr>
        <p:spPr>
          <a:xfrm>
            <a:off x="4889241" y="2894331"/>
            <a:ext cx="11234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Insert 02 x AA batteries 1.5V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1200E-F18C-4B44-AAC9-FBCBCD4E0A92}"/>
              </a:ext>
            </a:extLst>
          </p:cNvPr>
          <p:cNvSpPr txBox="1"/>
          <p:nvPr/>
        </p:nvSpPr>
        <p:spPr>
          <a:xfrm>
            <a:off x="6999739" y="1966500"/>
            <a:ext cx="16604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3FC8F4"/>
                </a:solidFill>
              </a:rPr>
              <a:t>Manually triggering data sending by Magnetic key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B82AC40-F844-0C40-9C27-D472562227ED}"/>
              </a:ext>
            </a:extLst>
          </p:cNvPr>
          <p:cNvSpPr/>
          <p:nvPr/>
        </p:nvSpPr>
        <p:spPr>
          <a:xfrm rot="2119869">
            <a:off x="1556970" y="2571446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81AF0C4-88E4-9342-81ED-DD4C206C143C}"/>
              </a:ext>
            </a:extLst>
          </p:cNvPr>
          <p:cNvSpPr/>
          <p:nvPr/>
        </p:nvSpPr>
        <p:spPr>
          <a:xfrm rot="2119869">
            <a:off x="5950994" y="2425071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E258005-C8AB-C946-979F-DF090BC71A36}"/>
              </a:ext>
            </a:extLst>
          </p:cNvPr>
          <p:cNvSpPr/>
          <p:nvPr/>
        </p:nvSpPr>
        <p:spPr>
          <a:xfrm rot="19437167">
            <a:off x="3957418" y="2477922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81302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LoRaWAN Sensors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84D3FE-B916-114E-B155-BCCB21E3A879}"/>
              </a:ext>
            </a:extLst>
          </p:cNvPr>
          <p:cNvGrpSpPr/>
          <p:nvPr/>
        </p:nvGrpSpPr>
        <p:grpSpPr>
          <a:xfrm>
            <a:off x="273509" y="742950"/>
            <a:ext cx="8596982" cy="3502397"/>
            <a:chOff x="273509" y="742950"/>
            <a:chExt cx="8596982" cy="3502397"/>
          </a:xfrm>
        </p:grpSpPr>
        <p:pic>
          <p:nvPicPr>
            <p:cNvPr id="4" name="Picture 3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FA0961E0-38F1-8244-B427-DDB86936F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509" y="742950"/>
              <a:ext cx="4298491" cy="3493931"/>
            </a:xfrm>
            <a:prstGeom prst="rect">
              <a:avLst/>
            </a:prstGeom>
          </p:spPr>
        </p:pic>
        <p:pic>
          <p:nvPicPr>
            <p:cNvPr id="7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C7770808-158E-3C40-84A4-8691E5407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35275" y="763430"/>
              <a:ext cx="4235216" cy="3481917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E670055-8343-DC4E-8E18-649F2F3E89F9}"/>
              </a:ext>
            </a:extLst>
          </p:cNvPr>
          <p:cNvSpPr txBox="1"/>
          <p:nvPr/>
        </p:nvSpPr>
        <p:spPr>
          <a:xfrm>
            <a:off x="6011333" y="3739575"/>
            <a:ext cx="250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a</a:t>
            </a:r>
            <a:r>
              <a:rPr lang="x-none" sz="3200" i="1" dirty="0"/>
              <a:t>nd more ….</a:t>
            </a:r>
          </a:p>
        </p:txBody>
      </p:sp>
      <p:sp>
        <p:nvSpPr>
          <p:cNvPr id="14" name="TextBox 13">
            <a:hlinkClick r:id="rId5"/>
            <a:extLst>
              <a:ext uri="{FF2B5EF4-FFF2-40B4-BE49-F238E27FC236}">
                <a16:creationId xmlns:a16="http://schemas.microsoft.com/office/drawing/2014/main" id="{F8DFF69B-BEC8-8341-9319-EE7C5C862FEF}"/>
              </a:ext>
            </a:extLst>
          </p:cNvPr>
          <p:cNvSpPr txBox="1"/>
          <p:nvPr/>
        </p:nvSpPr>
        <p:spPr>
          <a:xfrm>
            <a:off x="273509" y="4347610"/>
            <a:ext cx="3517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370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</a:t>
            </a:r>
            <a:r>
              <a:rPr lang="x-none" sz="2400" i="1">
                <a:solidFill>
                  <a:srgbClr val="F370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</a:t>
            </a:r>
            <a:r>
              <a:rPr lang="en-US" sz="2400" i="1" dirty="0">
                <a:solidFill>
                  <a:srgbClr val="F3704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endParaRPr lang="x-none" sz="2400" i="1" dirty="0">
              <a:solidFill>
                <a:srgbClr val="F37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4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Sigfox Sensors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BE652-C125-2343-A70F-3DFC98E449E7}"/>
              </a:ext>
            </a:extLst>
          </p:cNvPr>
          <p:cNvSpPr txBox="1"/>
          <p:nvPr/>
        </p:nvSpPr>
        <p:spPr>
          <a:xfrm>
            <a:off x="508239" y="740431"/>
            <a:ext cx="4218276" cy="4085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37043"/>
                </a:solidFill>
              </a:rPr>
              <a:t>Daviteq Sigfox Sensors</a:t>
            </a:r>
          </a:p>
          <a:p>
            <a:pPr marL="285750" indent="-285750">
              <a:buFont typeface="Wingdings" pitchFamily="2" charset="2"/>
              <a:buChar char="ü"/>
            </a:pP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Very-very Long Distance communication</a:t>
            </a:r>
            <a:br>
              <a:rPr lang="x-none" dirty="0"/>
            </a:br>
            <a:r>
              <a:rPr lang="x-none" sz="1200" dirty="0"/>
              <a:t>4-6 kms in urban or go through 12 floors</a:t>
            </a:r>
            <a:br>
              <a:rPr lang="x-none" dirty="0"/>
            </a:br>
            <a:endParaRPr lang="x-none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Up to 10-year Battery life</a:t>
            </a:r>
            <a:br>
              <a:rPr lang="x-none" sz="1800" dirty="0"/>
            </a:br>
            <a:r>
              <a:rPr lang="x-none" sz="1200" dirty="0"/>
              <a:t>by popular AA battery Alkaline or Lithium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Strong functions</a:t>
            </a:r>
            <a:br>
              <a:rPr lang="x-none" sz="1800" dirty="0"/>
            </a:br>
            <a:r>
              <a:rPr lang="x-none" sz="1200" dirty="0"/>
              <a:t>For Alarm processing, counting…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CE/RED/FCC Compliance Ready</a:t>
            </a:r>
            <a:br>
              <a:rPr lang="x-none" sz="1800" dirty="0"/>
            </a:br>
            <a:r>
              <a:rPr lang="x-none" sz="1200" dirty="0"/>
              <a:t>to be certified soon</a:t>
            </a:r>
            <a:br>
              <a:rPr lang="x-none" sz="1200" dirty="0"/>
            </a:br>
            <a:endParaRPr lang="x-none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Many kinds of Sensors and I/O</a:t>
            </a:r>
            <a:br>
              <a:rPr lang="x-none" sz="1200" dirty="0"/>
            </a:br>
            <a:r>
              <a:rPr lang="x-none" sz="1200" dirty="0"/>
              <a:t>Temperature, humidity, pressure, level, analog, digital, ambient ligth, vibration, gas sensor, liquid sensor…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88BFC7D-B488-D44B-9693-84390AE43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928" y="836699"/>
            <a:ext cx="3893198" cy="389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99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98" y="2766860"/>
            <a:ext cx="2189991" cy="21899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949" y="2747954"/>
            <a:ext cx="2761721" cy="1933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31" y="700209"/>
            <a:ext cx="1764308" cy="1764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46" y="737631"/>
            <a:ext cx="1790208" cy="17902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Sigfox Sensors – Easy of Use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6208-24E4-1147-865A-E7F8A154D6DB}"/>
              </a:ext>
            </a:extLst>
          </p:cNvPr>
          <p:cNvSpPr txBox="1"/>
          <p:nvPr/>
        </p:nvSpPr>
        <p:spPr>
          <a:xfrm>
            <a:off x="444461" y="2815605"/>
            <a:ext cx="99315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Open 2 screws by Allen key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BAD76-F531-D742-9CA8-27D58C3A2E05}"/>
              </a:ext>
            </a:extLst>
          </p:cNvPr>
          <p:cNvSpPr txBox="1"/>
          <p:nvPr/>
        </p:nvSpPr>
        <p:spPr>
          <a:xfrm>
            <a:off x="2483904" y="1874905"/>
            <a:ext cx="151451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3FC8F4"/>
                </a:solidFill>
              </a:rPr>
              <a:t>Configuration by Offline cable with free software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8EC1BC-8496-D149-A2B3-0D9184D80367}"/>
              </a:ext>
            </a:extLst>
          </p:cNvPr>
          <p:cNvSpPr txBox="1"/>
          <p:nvPr/>
        </p:nvSpPr>
        <p:spPr>
          <a:xfrm>
            <a:off x="4889241" y="2894331"/>
            <a:ext cx="11234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Insert 02 x AA batteries 1.5V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1200E-F18C-4B44-AAC9-FBCBCD4E0A92}"/>
              </a:ext>
            </a:extLst>
          </p:cNvPr>
          <p:cNvSpPr txBox="1"/>
          <p:nvPr/>
        </p:nvSpPr>
        <p:spPr>
          <a:xfrm>
            <a:off x="6999739" y="1966500"/>
            <a:ext cx="16604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3FC8F4"/>
                </a:solidFill>
              </a:rPr>
              <a:t>Manually triggering data sending by Magnetic key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B82AC40-F844-0C40-9C27-D472562227ED}"/>
              </a:ext>
            </a:extLst>
          </p:cNvPr>
          <p:cNvSpPr/>
          <p:nvPr/>
        </p:nvSpPr>
        <p:spPr>
          <a:xfrm rot="2119869">
            <a:off x="1556970" y="2571446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81AF0C4-88E4-9342-81ED-DD4C206C143C}"/>
              </a:ext>
            </a:extLst>
          </p:cNvPr>
          <p:cNvSpPr/>
          <p:nvPr/>
        </p:nvSpPr>
        <p:spPr>
          <a:xfrm rot="2119869">
            <a:off x="5950994" y="2425071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7E258005-C8AB-C946-979F-DF090BC71A36}"/>
              </a:ext>
            </a:extLst>
          </p:cNvPr>
          <p:cNvSpPr/>
          <p:nvPr/>
        </p:nvSpPr>
        <p:spPr>
          <a:xfrm rot="19437167">
            <a:off x="3957418" y="2477922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740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Sigfox Sensors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5D646C32-AD82-054F-A385-3899AE4E03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307" y="727899"/>
            <a:ext cx="5038826" cy="4101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2AFFF-74A5-D547-950C-DF9EF435872C}"/>
              </a:ext>
            </a:extLst>
          </p:cNvPr>
          <p:cNvSpPr txBox="1"/>
          <p:nvPr/>
        </p:nvSpPr>
        <p:spPr>
          <a:xfrm>
            <a:off x="5300133" y="628651"/>
            <a:ext cx="2506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a</a:t>
            </a:r>
            <a:r>
              <a:rPr lang="x-none" sz="3200" i="1" dirty="0"/>
              <a:t>nd more ….</a:t>
            </a: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1FCDEA1C-FDDF-4E49-8C4B-AAE3DA15ED9A}"/>
              </a:ext>
            </a:extLst>
          </p:cNvPr>
          <p:cNvSpPr txBox="1"/>
          <p:nvPr/>
        </p:nvSpPr>
        <p:spPr>
          <a:xfrm>
            <a:off x="5300133" y="4354960"/>
            <a:ext cx="310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</a:t>
            </a:r>
            <a:r>
              <a:rPr lang="x-none" sz="2400" i="1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</a:t>
            </a:r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endParaRPr lang="x-none" sz="2400" i="1" dirty="0">
              <a:solidFill>
                <a:srgbClr val="F37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69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Fuel Sensors &amp; Fuel Monitoring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98042A5-B2BF-6C48-9559-B3DCDB0BEC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684" y="807959"/>
            <a:ext cx="4914819" cy="4025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557FC6-6002-3646-AE0D-7CE4B545A48B}"/>
              </a:ext>
            </a:extLst>
          </p:cNvPr>
          <p:cNvSpPr txBox="1"/>
          <p:nvPr/>
        </p:nvSpPr>
        <p:spPr>
          <a:xfrm>
            <a:off x="508239" y="740431"/>
            <a:ext cx="33079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37043"/>
                </a:solidFill>
              </a:rPr>
              <a:t>Daviteq Fuel Level Sensors</a:t>
            </a:r>
          </a:p>
          <a:p>
            <a:pPr marL="285750" indent="-285750">
              <a:buFont typeface="Wingdings" pitchFamily="2" charset="2"/>
              <a:buChar char="ü"/>
            </a:pP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More than 50.000 sensors produced</a:t>
            </a:r>
            <a:br>
              <a:rPr lang="x-none" sz="1600" dirty="0"/>
            </a:br>
            <a:endParaRPr lang="x-none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Robust  mechanical design</a:t>
            </a:r>
            <a:br>
              <a:rPr lang="x-none" sz="1600" dirty="0"/>
            </a:br>
            <a:endParaRPr lang="x-none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High stable measurement</a:t>
            </a:r>
            <a:br>
              <a:rPr lang="x-none" sz="1600" dirty="0"/>
            </a:br>
            <a:endParaRPr lang="x-none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Smart Firmware allows Auto-Calibration</a:t>
            </a:r>
            <a:br>
              <a:rPr lang="x-none" sz="1600" dirty="0"/>
            </a:br>
            <a:endParaRPr lang="x-none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Multiple output: 1-5VDC, RS232, 4-20mA, RS485…</a:t>
            </a:r>
            <a:br>
              <a:rPr lang="x-none" sz="1600" dirty="0"/>
            </a:br>
            <a:endParaRPr lang="x-none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600" dirty="0"/>
              <a:t>CE Mark</a:t>
            </a: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47F8B449-D5EA-3548-AD11-FE4464C6FDB6}"/>
              </a:ext>
            </a:extLst>
          </p:cNvPr>
          <p:cNvSpPr txBox="1"/>
          <p:nvPr/>
        </p:nvSpPr>
        <p:spPr>
          <a:xfrm>
            <a:off x="5717754" y="4304666"/>
            <a:ext cx="3106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</a:t>
            </a:r>
            <a:r>
              <a:rPr lang="x-none" sz="2400" i="1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</a:t>
            </a:r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endParaRPr lang="x-none" sz="2400" i="1" dirty="0">
              <a:solidFill>
                <a:srgbClr val="F37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659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IoT Products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E56C3CF8-427D-F14A-8E92-5108F38722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05" y="803602"/>
            <a:ext cx="7078133" cy="39414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E8BF10-E320-E545-8C06-09808AC3F7E0}"/>
              </a:ext>
            </a:extLst>
          </p:cNvPr>
          <p:cNvSpPr txBox="1"/>
          <p:nvPr/>
        </p:nvSpPr>
        <p:spPr>
          <a:xfrm>
            <a:off x="7520819" y="628651"/>
            <a:ext cx="1193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a</a:t>
            </a:r>
            <a:r>
              <a:rPr lang="x-none" sz="3200" i="1" dirty="0"/>
              <a:t>nd more ….</a:t>
            </a:r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id="{5CF7933B-1D4B-1446-931F-DEC82588C685}"/>
              </a:ext>
            </a:extLst>
          </p:cNvPr>
          <p:cNvSpPr txBox="1"/>
          <p:nvPr/>
        </p:nvSpPr>
        <p:spPr>
          <a:xfrm>
            <a:off x="7459957" y="3175392"/>
            <a:ext cx="11939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for </a:t>
            </a:r>
            <a:r>
              <a:rPr lang="x-none" sz="2400" i="1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</a:t>
            </a:r>
            <a:r>
              <a:rPr lang="en-US" sz="2400" i="1" dirty="0">
                <a:solidFill>
                  <a:srgbClr val="F3704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</a:t>
            </a:r>
            <a:endParaRPr lang="x-none" sz="2400" i="1" dirty="0">
              <a:solidFill>
                <a:srgbClr val="F3704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529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IoT Products – Smart IoT Gateway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7BE652-C125-2343-A70F-3DFC98E449E7}"/>
              </a:ext>
            </a:extLst>
          </p:cNvPr>
          <p:cNvSpPr txBox="1"/>
          <p:nvPr/>
        </p:nvSpPr>
        <p:spPr>
          <a:xfrm>
            <a:off x="508239" y="740431"/>
            <a:ext cx="4726234" cy="4178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b="1" dirty="0">
                <a:solidFill>
                  <a:srgbClr val="F37043"/>
                </a:solidFill>
              </a:rPr>
              <a:t>Daviteq Smart IoT Gateways</a:t>
            </a:r>
          </a:p>
          <a:p>
            <a:pPr marL="285750" indent="-285750">
              <a:buFont typeface="Wingdings" pitchFamily="2" charset="2"/>
              <a:buChar char="ü"/>
            </a:pP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Robust Industrial Design IP67/68</a:t>
            </a:r>
            <a:br>
              <a:rPr lang="x-none" dirty="0"/>
            </a:br>
            <a:r>
              <a:rPr lang="x-none" sz="1200" dirty="0"/>
              <a:t>for outdoor hash environment</a:t>
            </a:r>
            <a:br>
              <a:rPr lang="x-none" dirty="0"/>
            </a:br>
            <a:endParaRPr lang="x-none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Smart IoT Gateway</a:t>
            </a:r>
            <a:br>
              <a:rPr lang="x-none" sz="1800" dirty="0"/>
            </a:br>
            <a:r>
              <a:rPr lang="x-none" sz="1200" dirty="0"/>
              <a:t>3-in-1, Data logger + Logic Controller + Gateway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Remote Activation/Configuration</a:t>
            </a:r>
            <a:br>
              <a:rPr lang="x-none" sz="1800" dirty="0"/>
            </a:br>
            <a:r>
              <a:rPr lang="x-none" sz="1200" dirty="0"/>
              <a:t>via Globiots platform…</a:t>
            </a:r>
            <a:br>
              <a:rPr lang="x-none" sz="1800" dirty="0"/>
            </a:br>
            <a:endParaRPr lang="x-none" sz="18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CE/RED/FCC Compliance Ready</a:t>
            </a:r>
            <a:br>
              <a:rPr lang="x-none" sz="1800" dirty="0"/>
            </a:br>
            <a:r>
              <a:rPr lang="x-none" sz="1200" dirty="0"/>
              <a:t>to be certified soon</a:t>
            </a:r>
            <a:br>
              <a:rPr lang="x-none" sz="1200" dirty="0"/>
            </a:br>
            <a:endParaRPr lang="x-none" sz="1200" dirty="0"/>
          </a:p>
          <a:p>
            <a:pPr marL="285750" indent="-285750">
              <a:buFont typeface="Wingdings" pitchFamily="2" charset="2"/>
              <a:buChar char="ü"/>
            </a:pPr>
            <a:r>
              <a:rPr lang="x-none" sz="1800" dirty="0"/>
              <a:t>Support GPRS/3G/4G/NB-IoT/M1/WiFi/Ethernet</a:t>
            </a:r>
            <a:br>
              <a:rPr lang="x-none" sz="1200" dirty="0"/>
            </a:br>
            <a:r>
              <a:rPr lang="x-none" sz="1200" dirty="0"/>
              <a:t>to suite different applications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D3457CD-7A5E-4742-B62F-FBFA1BD76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932" y="818217"/>
            <a:ext cx="3921190" cy="392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4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FF53-85E0-EE49-9C24-0AB6AAAD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Figure Facts</a:t>
            </a:r>
            <a:endParaRPr lang="x-none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557A53-CEB3-B04A-B572-B504E21114E0}"/>
              </a:ext>
            </a:extLst>
          </p:cNvPr>
          <p:cNvSpPr txBox="1"/>
          <p:nvPr/>
        </p:nvSpPr>
        <p:spPr>
          <a:xfrm>
            <a:off x="6556443" y="3328482"/>
            <a:ext cx="2540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150</a:t>
            </a:r>
          </a:p>
          <a:p>
            <a:r>
              <a:rPr lang="x-none" dirty="0"/>
              <a:t>Industrial Customers in Vietnam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3C3A8-3AFB-A24F-AB2E-0EA59A515DFB}"/>
              </a:ext>
            </a:extLst>
          </p:cNvPr>
          <p:cNvSpPr txBox="1"/>
          <p:nvPr/>
        </p:nvSpPr>
        <p:spPr>
          <a:xfrm>
            <a:off x="465666" y="3328484"/>
            <a:ext cx="2540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20 </a:t>
            </a:r>
          </a:p>
          <a:p>
            <a:r>
              <a:rPr lang="x-none" dirty="0"/>
              <a:t>Solution Partners in Vietnam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3CE1F3-7DE8-884C-8090-9744E222F838}"/>
              </a:ext>
            </a:extLst>
          </p:cNvPr>
          <p:cNvSpPr txBox="1"/>
          <p:nvPr/>
        </p:nvSpPr>
        <p:spPr>
          <a:xfrm>
            <a:off x="3416300" y="3328483"/>
            <a:ext cx="2904066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30 </a:t>
            </a:r>
          </a:p>
          <a:p>
            <a:r>
              <a:rPr lang="x-none" dirty="0"/>
              <a:t>Solution Partners in other countries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1756F-E6BA-3D4D-8935-39FCFB61906A}"/>
              </a:ext>
            </a:extLst>
          </p:cNvPr>
          <p:cNvSpPr txBox="1"/>
          <p:nvPr/>
        </p:nvSpPr>
        <p:spPr>
          <a:xfrm>
            <a:off x="6604000" y="2161738"/>
            <a:ext cx="2540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50,000 </a:t>
            </a:r>
          </a:p>
          <a:p>
            <a:r>
              <a:rPr lang="x-none" dirty="0"/>
              <a:t>Products have </a:t>
            </a:r>
            <a:r>
              <a:rPr lang="x-none"/>
              <a:t>been </a:t>
            </a:r>
            <a:r>
              <a:rPr lang="en-US"/>
              <a:t>sold</a:t>
            </a:r>
            <a:endParaRPr lang="x-none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FDFA3-30FD-1348-97E3-7289F0E83546}"/>
              </a:ext>
            </a:extLst>
          </p:cNvPr>
          <p:cNvSpPr txBox="1"/>
          <p:nvPr/>
        </p:nvSpPr>
        <p:spPr>
          <a:xfrm>
            <a:off x="3429000" y="878631"/>
            <a:ext cx="290406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10 years </a:t>
            </a:r>
          </a:p>
          <a:p>
            <a:r>
              <a:rPr lang="en-US" dirty="0"/>
              <a:t>I</a:t>
            </a:r>
            <a:r>
              <a:rPr lang="x-none" dirty="0"/>
              <a:t>n developing and manufacturing Industrial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9849F-58C0-2046-8E33-DBDEB9A05789}"/>
              </a:ext>
            </a:extLst>
          </p:cNvPr>
          <p:cNvSpPr txBox="1"/>
          <p:nvPr/>
        </p:nvSpPr>
        <p:spPr>
          <a:xfrm>
            <a:off x="381004" y="899381"/>
            <a:ext cx="234103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 dirty="0">
                <a:solidFill>
                  <a:srgbClr val="F37043"/>
                </a:solidFill>
              </a:rPr>
              <a:t>&gt; 16 years </a:t>
            </a:r>
          </a:p>
          <a:p>
            <a:r>
              <a:rPr lang="x-none" dirty="0"/>
              <a:t>Experiences in Process Instruments &amp; Controls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8825D-EC47-494B-AEC4-0B1773A3B221}"/>
              </a:ext>
            </a:extLst>
          </p:cNvPr>
          <p:cNvSpPr txBox="1"/>
          <p:nvPr/>
        </p:nvSpPr>
        <p:spPr>
          <a:xfrm>
            <a:off x="6556443" y="897962"/>
            <a:ext cx="2354093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rgbClr val="F37043"/>
                </a:solidFill>
              </a:rPr>
              <a:t>&lt; 3</a:t>
            </a:r>
            <a:r>
              <a:rPr lang="x-none" sz="4000" b="1" i="1">
                <a:solidFill>
                  <a:srgbClr val="F37043"/>
                </a:solidFill>
              </a:rPr>
              <a:t> </a:t>
            </a:r>
            <a:r>
              <a:rPr lang="x-none" sz="4000" b="1" i="1" dirty="0">
                <a:solidFill>
                  <a:srgbClr val="F37043"/>
                </a:solidFill>
              </a:rPr>
              <a:t>weeks </a:t>
            </a:r>
          </a:p>
          <a:p>
            <a:r>
              <a:rPr lang="en-US" dirty="0"/>
              <a:t>To develop a new sensor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71756F-E6BA-3D4D-8935-39FCFB61906A}"/>
              </a:ext>
            </a:extLst>
          </p:cNvPr>
          <p:cNvSpPr txBox="1"/>
          <p:nvPr/>
        </p:nvSpPr>
        <p:spPr>
          <a:xfrm>
            <a:off x="465665" y="2161737"/>
            <a:ext cx="2773645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>
                <a:solidFill>
                  <a:srgbClr val="F37043"/>
                </a:solidFill>
              </a:rPr>
              <a:t>&gt; </a:t>
            </a:r>
            <a:r>
              <a:rPr lang="en-US" sz="4000" b="1" i="1">
                <a:solidFill>
                  <a:srgbClr val="F37043"/>
                </a:solidFill>
              </a:rPr>
              <a:t>90</a:t>
            </a:r>
            <a:r>
              <a:rPr lang="x-none" sz="4000" b="1" i="1">
                <a:solidFill>
                  <a:srgbClr val="F37043"/>
                </a:solidFill>
              </a:rPr>
              <a:t> </a:t>
            </a:r>
            <a:endParaRPr lang="x-none" sz="4000" b="1" i="1" dirty="0">
              <a:solidFill>
                <a:srgbClr val="F37043"/>
              </a:solidFill>
            </a:endParaRPr>
          </a:p>
          <a:p>
            <a:r>
              <a:rPr lang="x-none"/>
              <a:t>Product</a:t>
            </a:r>
            <a:r>
              <a:rPr lang="en-US"/>
              <a:t> types</a:t>
            </a:r>
            <a:r>
              <a:rPr lang="x-none"/>
              <a:t> </a:t>
            </a:r>
            <a:r>
              <a:rPr lang="en-US"/>
              <a:t>have been developed</a:t>
            </a:r>
            <a:endParaRPr lang="x-non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71756F-E6BA-3D4D-8935-39FCFB61906A}"/>
              </a:ext>
            </a:extLst>
          </p:cNvPr>
          <p:cNvSpPr txBox="1"/>
          <p:nvPr/>
        </p:nvSpPr>
        <p:spPr>
          <a:xfrm>
            <a:off x="3534833" y="2150963"/>
            <a:ext cx="2540000" cy="915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000" b="1" i="1">
                <a:solidFill>
                  <a:srgbClr val="F37043"/>
                </a:solidFill>
              </a:rPr>
              <a:t>&gt; </a:t>
            </a:r>
            <a:r>
              <a:rPr lang="en-US" sz="4000" b="1" i="1">
                <a:solidFill>
                  <a:srgbClr val="F37043"/>
                </a:solidFill>
              </a:rPr>
              <a:t>30</a:t>
            </a:r>
            <a:r>
              <a:rPr lang="x-none" sz="4000" b="1" i="1">
                <a:solidFill>
                  <a:srgbClr val="F37043"/>
                </a:solidFill>
              </a:rPr>
              <a:t> </a:t>
            </a:r>
            <a:endParaRPr lang="x-none" sz="4000" b="1" i="1" dirty="0">
              <a:solidFill>
                <a:srgbClr val="F37043"/>
              </a:solidFill>
            </a:endParaRPr>
          </a:p>
          <a:p>
            <a:r>
              <a:rPr lang="en-US"/>
              <a:t>IoT solutions have been deployed</a:t>
            </a:r>
            <a:endParaRPr lang="x-none" dirty="0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CF7C2781-7997-DD45-A341-1B8FF5B87848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71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>
            <a:extLst>
              <a:ext uri="{FF2B5EF4-FFF2-40B4-BE49-F238E27FC236}">
                <a16:creationId xmlns:a16="http://schemas.microsoft.com/office/drawing/2014/main" id="{627346B5-1CD3-AB4A-8FC9-C2D2B33DF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757" y="1195430"/>
            <a:ext cx="1666037" cy="225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833B770-D925-B940-86B0-33526D4CB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956" y="1065748"/>
            <a:ext cx="2973786" cy="257175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BC26361A-0E39-A44D-81CD-4B941F3F9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596" y="853483"/>
            <a:ext cx="2967135" cy="29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Smart IoT Gateway – Easy of Use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C2898171-184B-1F41-81F2-B2C83E390ACC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DC6208-24E4-1147-865A-E7F8A154D6DB}"/>
              </a:ext>
            </a:extLst>
          </p:cNvPr>
          <p:cNvSpPr txBox="1"/>
          <p:nvPr/>
        </p:nvSpPr>
        <p:spPr>
          <a:xfrm>
            <a:off x="953539" y="3834622"/>
            <a:ext cx="13007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Offline configuration the Connectivity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BAD76-F531-D742-9CA8-27D58C3A2E05}"/>
              </a:ext>
            </a:extLst>
          </p:cNvPr>
          <p:cNvSpPr txBox="1"/>
          <p:nvPr/>
        </p:nvSpPr>
        <p:spPr>
          <a:xfrm>
            <a:off x="3467265" y="3794421"/>
            <a:ext cx="1904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Log in Globiots portal for </a:t>
            </a:r>
            <a:br>
              <a:rPr lang="x-none" dirty="0">
                <a:solidFill>
                  <a:srgbClr val="F37043"/>
                </a:solidFill>
              </a:rPr>
            </a:br>
            <a:r>
              <a:rPr lang="x-none" dirty="0">
                <a:solidFill>
                  <a:srgbClr val="F37043"/>
                </a:solidFill>
              </a:rPr>
              <a:t>Activation</a:t>
            </a:r>
            <a:br>
              <a:rPr lang="x-none" dirty="0">
                <a:solidFill>
                  <a:srgbClr val="F37043"/>
                </a:solidFill>
              </a:rPr>
            </a:br>
            <a:r>
              <a:rPr lang="x-none" dirty="0">
                <a:solidFill>
                  <a:srgbClr val="F37043"/>
                </a:solidFill>
              </a:rPr>
              <a:t>Configuration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21200E-F18C-4B44-AAC9-FBCBCD4E0A92}"/>
              </a:ext>
            </a:extLst>
          </p:cNvPr>
          <p:cNvSpPr txBox="1"/>
          <p:nvPr/>
        </p:nvSpPr>
        <p:spPr>
          <a:xfrm>
            <a:off x="6584949" y="3834622"/>
            <a:ext cx="166044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dirty="0">
                <a:solidFill>
                  <a:srgbClr val="F37043"/>
                </a:solidFill>
              </a:rPr>
              <a:t>Configuration for Dashboard / Report and start to use!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B82AC40-F844-0C40-9C27-D472562227ED}"/>
              </a:ext>
            </a:extLst>
          </p:cNvPr>
          <p:cNvSpPr/>
          <p:nvPr/>
        </p:nvSpPr>
        <p:spPr>
          <a:xfrm>
            <a:off x="2639844" y="2687884"/>
            <a:ext cx="663911" cy="14419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281AF0C4-88E4-9342-81ED-DD4C206C143C}"/>
              </a:ext>
            </a:extLst>
          </p:cNvPr>
          <p:cNvSpPr/>
          <p:nvPr/>
        </p:nvSpPr>
        <p:spPr>
          <a:xfrm>
            <a:off x="5308308" y="2351623"/>
            <a:ext cx="356331" cy="142351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7906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IoT Products – Globiots Platform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8AAA30-6E37-A14D-91EB-D1A2CA77F698}"/>
              </a:ext>
            </a:extLst>
          </p:cNvPr>
          <p:cNvSpPr/>
          <p:nvPr/>
        </p:nvSpPr>
        <p:spPr>
          <a:xfrm>
            <a:off x="3564467" y="836239"/>
            <a:ext cx="51117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nherit"/>
              </a:rPr>
              <a:t>Globiots is a Global Industrial Internet of Things Platform, developed by Daviteq since 2012, gained from 10-year experiences in Measurement &amp; Controls;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nherit"/>
              </a:rPr>
              <a:t>Globiots platform allows customers easily connect their machine, process &amp; people for Remote Management and Business Intelligent.</a:t>
            </a:r>
          </a:p>
          <a:p>
            <a:pPr marL="214313" indent="-214313" algn="just" fontAlgn="base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inherit"/>
              </a:rPr>
              <a:t>Globiots can be deployed and installed everywhere in the World. All Globiots clusters can be connected worldwide to form a distributed world-wide IoT system.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44307C-8951-F546-B5C1-548FD1BCAF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49" y="1110192"/>
            <a:ext cx="2732616" cy="2753881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C52AE86-9AE0-304A-A246-F739752E7E1E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62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IoT Products – Globiots Platform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C52AE86-9AE0-304A-A246-F739752E7E1E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FB1D9-3C1C-7148-B31F-B655836252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5678" y="3632165"/>
            <a:ext cx="769036" cy="11311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412442-5434-BB44-840D-5052C31A0B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4568" y="1916448"/>
            <a:ext cx="1059074" cy="131060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CF1E69-B055-454E-9F8E-0ACB40D52169}"/>
              </a:ext>
            </a:extLst>
          </p:cNvPr>
          <p:cNvSpPr txBox="1"/>
          <p:nvPr/>
        </p:nvSpPr>
        <p:spPr>
          <a:xfrm>
            <a:off x="6414626" y="1085010"/>
            <a:ext cx="157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" b="1" dirty="0">
                <a:solidFill>
                  <a:srgbClr val="F37043"/>
                </a:solidFill>
              </a:rPr>
              <a:t>Globiots system in On-premise Industrial Server</a:t>
            </a:r>
            <a:endParaRPr lang="en-US" sz="1200" dirty="0">
              <a:solidFill>
                <a:srgbClr val="F37043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7AC3BF2-2F78-E949-B536-F4A7BEA31F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643" y="1746594"/>
            <a:ext cx="2862641" cy="16138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9E0B17-8FD1-C24A-8D75-73C1AEA3779A}"/>
              </a:ext>
            </a:extLst>
          </p:cNvPr>
          <p:cNvSpPr txBox="1"/>
          <p:nvPr/>
        </p:nvSpPr>
        <p:spPr>
          <a:xfrm>
            <a:off x="1121445" y="1351249"/>
            <a:ext cx="2132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b="1" dirty="0">
                <a:solidFill>
                  <a:srgbClr val="F37043"/>
                </a:solidFill>
              </a:rPr>
              <a:t>Globiots system on Cloud</a:t>
            </a:r>
            <a:endParaRPr lang="en-US" sz="1200" dirty="0">
              <a:solidFill>
                <a:srgbClr val="F37043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4323F8-905F-5149-A8D4-E0FF5EBCCA78}"/>
              </a:ext>
            </a:extLst>
          </p:cNvPr>
          <p:cNvCxnSpPr>
            <a:cxnSpLocks/>
          </p:cNvCxnSpPr>
          <p:nvPr/>
        </p:nvCxnSpPr>
        <p:spPr>
          <a:xfrm flipV="1">
            <a:off x="5114714" y="3098902"/>
            <a:ext cx="1299912" cy="646108"/>
          </a:xfrm>
          <a:prstGeom prst="straightConnector1">
            <a:avLst/>
          </a:prstGeom>
          <a:ln>
            <a:solidFill>
              <a:srgbClr val="F37043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A02A0B-0D6C-A44A-A93B-F5536C29C5CE}"/>
              </a:ext>
            </a:extLst>
          </p:cNvPr>
          <p:cNvCxnSpPr>
            <a:cxnSpLocks/>
          </p:cNvCxnSpPr>
          <p:nvPr/>
        </p:nvCxnSpPr>
        <p:spPr>
          <a:xfrm flipH="1" flipV="1">
            <a:off x="3635865" y="3360432"/>
            <a:ext cx="709813" cy="384578"/>
          </a:xfrm>
          <a:prstGeom prst="straightConnector1">
            <a:avLst/>
          </a:prstGeom>
          <a:ln>
            <a:solidFill>
              <a:srgbClr val="F37043"/>
            </a:solidFill>
            <a:prstDash val="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77F73B-AAAC-134F-AE66-0281A864FC96}"/>
              </a:ext>
            </a:extLst>
          </p:cNvPr>
          <p:cNvSpPr txBox="1"/>
          <p:nvPr/>
        </p:nvSpPr>
        <p:spPr>
          <a:xfrm>
            <a:off x="4018530" y="2401056"/>
            <a:ext cx="1421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37043"/>
                </a:solidFill>
              </a:rPr>
              <a:t>OR</a:t>
            </a:r>
          </a:p>
        </p:txBody>
      </p:sp>
    </p:spTree>
    <p:extLst>
      <p:ext uri="{BB962C8B-B14F-4D97-AF65-F5344CB8AC3E}">
        <p14:creationId xmlns:p14="http://schemas.microsoft.com/office/powerpoint/2010/main" val="20039902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IoT Products – Globiots Platform</a:t>
            </a:r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C52AE86-9AE0-304A-A246-F739752E7E1E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4E230-7689-C048-A187-78889DB859D2}"/>
              </a:ext>
            </a:extLst>
          </p:cNvPr>
          <p:cNvGrpSpPr/>
          <p:nvPr/>
        </p:nvGrpSpPr>
        <p:grpSpPr>
          <a:xfrm>
            <a:off x="1623526" y="1558213"/>
            <a:ext cx="5896948" cy="3220814"/>
            <a:chOff x="1623526" y="1558213"/>
            <a:chExt cx="5896948" cy="3220814"/>
          </a:xfrm>
        </p:grpSpPr>
        <p:pic>
          <p:nvPicPr>
            <p:cNvPr id="14338" name="Picture 2">
              <a:extLst>
                <a:ext uri="{FF2B5EF4-FFF2-40B4-BE49-F238E27FC236}">
                  <a16:creationId xmlns:a16="http://schemas.microsoft.com/office/drawing/2014/main" id="{3C74E95C-130A-DE46-B0A5-76D9FA107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3526" y="1831576"/>
              <a:ext cx="5896948" cy="2947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529F2A-E56A-6748-9842-A05586B221EB}"/>
                </a:ext>
              </a:extLst>
            </p:cNvPr>
            <p:cNvGrpSpPr/>
            <p:nvPr/>
          </p:nvGrpSpPr>
          <p:grpSpPr>
            <a:xfrm>
              <a:off x="4282751" y="1558213"/>
              <a:ext cx="1782147" cy="1146682"/>
              <a:chOff x="4282751" y="1558213"/>
              <a:chExt cx="1782147" cy="114668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3FCB9F9-5609-AC43-A4AA-5AD1C9354192}"/>
                  </a:ext>
                </a:extLst>
              </p:cNvPr>
              <p:cNvSpPr/>
              <p:nvPr/>
            </p:nvSpPr>
            <p:spPr>
              <a:xfrm>
                <a:off x="4282751" y="1558213"/>
                <a:ext cx="1782147" cy="10228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BD04AF6-34EB-C643-8B42-CA7BA967ECD8}"/>
                  </a:ext>
                </a:extLst>
              </p:cNvPr>
              <p:cNvSpPr/>
              <p:nvPr/>
            </p:nvSpPr>
            <p:spPr>
              <a:xfrm>
                <a:off x="5010540" y="2481942"/>
                <a:ext cx="587828" cy="222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45E4F29-D586-2946-8CBC-768E52F123E4}"/>
              </a:ext>
            </a:extLst>
          </p:cNvPr>
          <p:cNvSpPr txBox="1"/>
          <p:nvPr/>
        </p:nvSpPr>
        <p:spPr>
          <a:xfrm>
            <a:off x="7520474" y="2391984"/>
            <a:ext cx="9703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Web Portal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390F27-6638-554A-B6E6-AA3A95B7A247}"/>
              </a:ext>
            </a:extLst>
          </p:cNvPr>
          <p:cNvSpPr txBox="1"/>
          <p:nvPr/>
        </p:nvSpPr>
        <p:spPr>
          <a:xfrm>
            <a:off x="7520474" y="3784902"/>
            <a:ext cx="11196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Android</a:t>
            </a:r>
          </a:p>
          <a:p>
            <a:r>
              <a:rPr lang="x-none" dirty="0"/>
              <a:t>iOS</a:t>
            </a:r>
          </a:p>
          <a:p>
            <a:r>
              <a:rPr lang="en-US" dirty="0"/>
              <a:t>M</a:t>
            </a:r>
            <a:r>
              <a:rPr lang="x-none" dirty="0"/>
              <a:t>obile app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01FFDAC-2DFC-1542-B83F-7F3A3F91E77D}"/>
              </a:ext>
            </a:extLst>
          </p:cNvPr>
          <p:cNvSpPr/>
          <p:nvPr/>
        </p:nvSpPr>
        <p:spPr>
          <a:xfrm rot="18682973">
            <a:off x="4757637" y="1976330"/>
            <a:ext cx="1448918" cy="248726"/>
          </a:xfrm>
          <a:prstGeom prst="rightArrow">
            <a:avLst>
              <a:gd name="adj1" fmla="val 50000"/>
              <a:gd name="adj2" fmla="val 51923"/>
            </a:avLst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40A449-1026-9244-8374-22FDEF447F6C}"/>
              </a:ext>
            </a:extLst>
          </p:cNvPr>
          <p:cNvSpPr txBox="1"/>
          <p:nvPr/>
        </p:nvSpPr>
        <p:spPr>
          <a:xfrm>
            <a:off x="6054339" y="762851"/>
            <a:ext cx="1144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SQL Server</a:t>
            </a:r>
          </a:p>
          <a:p>
            <a:r>
              <a:rPr lang="x-none" dirty="0"/>
              <a:t>BI Software</a:t>
            </a:r>
          </a:p>
          <a:p>
            <a:r>
              <a:rPr lang="x-none" dirty="0"/>
              <a:t>ERP</a:t>
            </a:r>
          </a:p>
          <a:p>
            <a:r>
              <a:rPr lang="x-none" dirty="0"/>
              <a:t>MES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BA8AFB7-0E78-BE48-90A2-664CECB53D66}"/>
              </a:ext>
            </a:extLst>
          </p:cNvPr>
          <p:cNvSpPr txBox="1"/>
          <p:nvPr/>
        </p:nvSpPr>
        <p:spPr>
          <a:xfrm>
            <a:off x="4348173" y="1371976"/>
            <a:ext cx="11444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000" dirty="0">
                <a:solidFill>
                  <a:srgbClr val="F37043"/>
                </a:solidFill>
              </a:rPr>
              <a:t>RestAPI</a:t>
            </a:r>
          </a:p>
          <a:p>
            <a:r>
              <a:rPr lang="x-none" sz="1000" dirty="0">
                <a:solidFill>
                  <a:srgbClr val="F37043"/>
                </a:solidFill>
              </a:rPr>
              <a:t>MQTT</a:t>
            </a:r>
          </a:p>
          <a:p>
            <a:r>
              <a:rPr lang="x-none" sz="1000" dirty="0">
                <a:solidFill>
                  <a:srgbClr val="F37043"/>
                </a:solidFill>
              </a:rPr>
              <a:t>SQL connection</a:t>
            </a:r>
          </a:p>
          <a:p>
            <a:r>
              <a:rPr lang="x-none" sz="1000" dirty="0">
                <a:solidFill>
                  <a:srgbClr val="F37043"/>
                </a:solidFill>
              </a:rPr>
              <a:t>CSV file Export</a:t>
            </a:r>
          </a:p>
          <a:p>
            <a:r>
              <a:rPr lang="x-none" sz="1000" dirty="0">
                <a:solidFill>
                  <a:srgbClr val="F37043"/>
                </a:solidFill>
              </a:rPr>
              <a:t>TXT file via FTP</a:t>
            </a:r>
          </a:p>
        </p:txBody>
      </p:sp>
    </p:spTree>
    <p:extLst>
      <p:ext uri="{BB962C8B-B14F-4D97-AF65-F5344CB8AC3E}">
        <p14:creationId xmlns:p14="http://schemas.microsoft.com/office/powerpoint/2010/main" val="1400679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/>
              <a:t>IoT Solutions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8AAA30-6E37-A14D-91EB-D1A2CA77F698}"/>
              </a:ext>
            </a:extLst>
          </p:cNvPr>
          <p:cNvSpPr/>
          <p:nvPr/>
        </p:nvSpPr>
        <p:spPr>
          <a:xfrm>
            <a:off x="718406" y="555691"/>
            <a:ext cx="497641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Power monitoring 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Temperature and humidity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Machine operation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Machine performance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Refrigerated container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Fuel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Greenhouse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Hydroponics system monitoring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 Corrosion monitoring for gas pipeline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 Boiler monitoring </a:t>
            </a:r>
          </a:p>
          <a:p>
            <a:pPr marL="342900" indent="-342900">
              <a:lnSpc>
                <a:spcPct val="130000"/>
              </a:lnSpc>
              <a:buFont typeface="+mj-lt"/>
              <a:buAutoNum type="arabicPeriod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Server room monitoring</a:t>
            </a:r>
            <a:endParaRPr lang="en-US" sz="2000" dirty="0">
              <a:solidFill>
                <a:srgbClr val="818D9A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271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/>
              <a:t>IoT Solutions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6838" y="597305"/>
            <a:ext cx="6725093" cy="44519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Pharmacy warehouse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Chiller </a:t>
            </a: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Generator set monitoring and control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 dirty="0" err="1">
                <a:solidFill>
                  <a:srgbClr val="818D9A"/>
                </a:solidFill>
                <a:latin typeface="Helvetica" pitchFamily="34" charset="0"/>
              </a:rPr>
              <a:t>Telecomunication</a:t>
            </a: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 station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Pump station remote monitoring and control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Waste air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 dirty="0">
                <a:solidFill>
                  <a:srgbClr val="818D9A"/>
                </a:solidFill>
                <a:latin typeface="Helvetica" pitchFamily="34" charset="0"/>
              </a:rPr>
              <a:t>Fire alarm system </a:t>
            </a: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monitoring 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Metal processing machine tool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Plastic extruder monitoring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Water monitoring in shirmp farm</a:t>
            </a:r>
          </a:p>
          <a:p>
            <a:pPr marL="457200" indent="-457200" algn="just" fontAlgn="base">
              <a:lnSpc>
                <a:spcPct val="130000"/>
              </a:lnSpc>
              <a:buFont typeface="+mj-lt"/>
              <a:buAutoNum type="arabicPeriod" startAt="12"/>
            </a:pPr>
            <a:r>
              <a:rPr lang="en-US" sz="2000">
                <a:solidFill>
                  <a:srgbClr val="818D9A"/>
                </a:solidFill>
                <a:latin typeface="Helvetica" pitchFamily="34" charset="0"/>
              </a:rPr>
              <a:t>Dry food silo monitoring and control</a:t>
            </a:r>
            <a:endParaRPr lang="en-US" sz="2000" dirty="0">
              <a:solidFill>
                <a:srgbClr val="818D9A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128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/>
              <a:t>IoT Solution – Power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611" y="772741"/>
            <a:ext cx="1921618" cy="19216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31" y="2871812"/>
            <a:ext cx="1951698" cy="19516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1208" y="641207"/>
            <a:ext cx="483464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Various power meter type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Optimized software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7" y="2745850"/>
            <a:ext cx="469846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</p:spTree>
    <p:extLst>
      <p:ext uri="{BB962C8B-B14F-4D97-AF65-F5344CB8AC3E}">
        <p14:creationId xmlns:p14="http://schemas.microsoft.com/office/powerpoint/2010/main" val="149755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Temperature&amp;Humidity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True wireless sensor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system maintenance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7" y="2745850"/>
            <a:ext cx="469846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531" y="742661"/>
            <a:ext cx="1951698" cy="1951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2" y="2808369"/>
            <a:ext cx="1973637" cy="19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89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Machine Operation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Various machine type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Convenient system maintenance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7" y="2745850"/>
            <a:ext cx="46984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08233"/>
            <a:ext cx="1925469" cy="1920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92" y="2756527"/>
            <a:ext cx="1925469" cy="19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196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Machine Performance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Various machine type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Customized and specialized software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7" y="2745850"/>
            <a:ext cx="46984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03" y="738948"/>
            <a:ext cx="1994195" cy="1994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803" y="2833028"/>
            <a:ext cx="1994194" cy="199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3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BFF53-85E0-EE49-9C24-0AB6AAAD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200" dirty="0"/>
              <a:t>Certifications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8CCCBAE-6630-1747-AF00-CE61BDDD20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790" y="2899249"/>
            <a:ext cx="1283541" cy="1805660"/>
          </a:xfrm>
          <a:prstGeom prst="rect">
            <a:avLst/>
          </a:prstGeom>
        </p:spPr>
      </p:pic>
      <p:pic>
        <p:nvPicPr>
          <p:cNvPr id="13" name="Picture 12" descr="Text, application, letter&#10;&#10;Description automatically generated">
            <a:extLst>
              <a:ext uri="{FF2B5EF4-FFF2-40B4-BE49-F238E27FC236}">
                <a16:creationId xmlns:a16="http://schemas.microsoft.com/office/drawing/2014/main" id="{02661D28-FFC2-1447-998F-1F36425940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455" y="671926"/>
            <a:ext cx="1237910" cy="17684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60C3A7E-16CE-3B4B-A01A-A478F7F665E5}"/>
              </a:ext>
            </a:extLst>
          </p:cNvPr>
          <p:cNvSpPr txBox="1"/>
          <p:nvPr/>
        </p:nvSpPr>
        <p:spPr>
          <a:xfrm>
            <a:off x="-212715" y="4661207"/>
            <a:ext cx="38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Certificate for Fuel </a:t>
            </a:r>
            <a:r>
              <a:rPr lang="x-none" sz="1800"/>
              <a:t>Level </a:t>
            </a:r>
            <a:r>
              <a:rPr lang="x-none" sz="1800" dirty="0"/>
              <a:t>Sensors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D9ADAB-8C94-724F-A449-12731D7ECE4B}"/>
              </a:ext>
            </a:extLst>
          </p:cNvPr>
          <p:cNvSpPr txBox="1"/>
          <p:nvPr/>
        </p:nvSpPr>
        <p:spPr>
          <a:xfrm>
            <a:off x="1961159" y="2499307"/>
            <a:ext cx="502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latin typeface="+mj-lt"/>
              </a:rPr>
              <a:t>Certificate for </a:t>
            </a:r>
            <a:r>
              <a:rPr lang="x-none" sz="1800">
                <a:latin typeface="+mj-lt"/>
              </a:rPr>
              <a:t>Wireless Sensors</a:t>
            </a:r>
            <a:endParaRPr lang="x-none" sz="1800" dirty="0">
              <a:latin typeface="+mj-lt"/>
            </a:endParaRPr>
          </a:p>
        </p:txBody>
      </p:sp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DA2474BD-1041-D347-B9D9-1740400285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739" y="669592"/>
            <a:ext cx="1287680" cy="1836437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A0F1F59-B1E5-6B49-BBFE-389E988CBA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5698" y="671926"/>
            <a:ext cx="1217788" cy="177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6386" y="700369"/>
            <a:ext cx="1285614" cy="1837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2337" y="2920366"/>
            <a:ext cx="1279325" cy="17928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784" y="686148"/>
            <a:ext cx="1211908" cy="1782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01" y="690451"/>
            <a:ext cx="1195964" cy="1778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5764" y="2899249"/>
            <a:ext cx="1218479" cy="17372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0C3A7E-16CE-3B4B-A01A-A478F7F665E5}"/>
              </a:ext>
            </a:extLst>
          </p:cNvPr>
          <p:cNvSpPr txBox="1"/>
          <p:nvPr/>
        </p:nvSpPr>
        <p:spPr>
          <a:xfrm>
            <a:off x="2732396" y="4661207"/>
            <a:ext cx="38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Certificate for IoT Gateway</a:t>
            </a:r>
            <a:endParaRPr lang="x-none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0C3A7E-16CE-3B4B-A01A-A478F7F665E5}"/>
              </a:ext>
            </a:extLst>
          </p:cNvPr>
          <p:cNvSpPr txBox="1"/>
          <p:nvPr/>
        </p:nvSpPr>
        <p:spPr>
          <a:xfrm>
            <a:off x="5677507" y="4639312"/>
            <a:ext cx="3841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/>
              <a:t>Certificate for Daviteq</a:t>
            </a:r>
            <a:endParaRPr lang="x-none" sz="1800" dirty="0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CF7C2781-7997-DD45-A341-1B8FF5B87848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471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Refrigerated Container Monitoring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Anywhere, anytime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Customized and specialized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Convenient data exchange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569" y="2908824"/>
            <a:ext cx="46984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1" y="734222"/>
            <a:ext cx="1973637" cy="1968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1" y="2808369"/>
            <a:ext cx="1973637" cy="197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588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Fuel Monitoring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Anywhere, anytime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Customized and specialized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Convenient data exchange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22569" y="2908824"/>
            <a:ext cx="469846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1" y="698139"/>
            <a:ext cx="1973637" cy="1973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1" y="2814941"/>
            <a:ext cx="1941885" cy="194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3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Greenhouse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Anywhere, anytime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True wireless sensor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Fast system maintenance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8" y="2970825"/>
            <a:ext cx="46984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Agriculture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23" y="711746"/>
            <a:ext cx="1941110" cy="1941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423" y="2791751"/>
            <a:ext cx="1954652" cy="19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907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Hydroponics System Monitoring</a:t>
            </a:r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4834647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Anywhere, anytime monitoring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True wireless sensor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Quick system deployment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Investment optimization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Fast system maintenance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8" y="3059801"/>
            <a:ext cx="469846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Agriculture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2" y="712001"/>
            <a:ext cx="1940854" cy="19408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92" y="2823460"/>
            <a:ext cx="1980537" cy="198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724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 – Server Room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1208" y="641207"/>
            <a:ext cx="53502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Real time 24/7 monitoring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Available API for 3rd party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Automatic alarm notification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Optimized and flexible investment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30-minute installation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Customized functions and reports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“True wireless” system, max 1000m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208" y="3537712"/>
            <a:ext cx="46984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242" y="878254"/>
            <a:ext cx="3228778" cy="16143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739" y="2742246"/>
            <a:ext cx="3257281" cy="160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55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Autofit/>
          </a:bodyPr>
          <a:lstStyle/>
          <a:p>
            <a:r>
              <a:rPr lang="en-US" sz="3200"/>
              <a:t>IoT Solution–Pharmacy Warehouse Monitoring</a:t>
            </a:r>
            <a:endParaRPr lang="en-US" sz="3200" dirty="0"/>
          </a:p>
        </p:txBody>
      </p: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00084340-9D0D-9644-A53B-80CE3E01AA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207" y="3568968"/>
            <a:ext cx="469846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Applied Industries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Smart Facility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1208" y="641207"/>
            <a:ext cx="535021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>
                <a:solidFill>
                  <a:srgbClr val="A4A7AC"/>
                </a:solidFill>
                <a:latin typeface="Helvetica" pitchFamily="34" charset="0"/>
              </a:rPr>
              <a:t>Highlight Features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Real time 24/7 monitoring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Available API for 3rd party software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Automatic alarm notification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Optimized and flexible investment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30-minute installation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Customized functions and reports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“True wireless” system, max 1000m	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>
                <a:solidFill>
                  <a:srgbClr val="A4A7AC"/>
                </a:solidFill>
                <a:latin typeface="Helvetica" pitchFamily="34" charset="0"/>
              </a:rPr>
              <a:t>Easy upgrade and expansion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8" y="964377"/>
            <a:ext cx="3042580" cy="1521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28" y="2665757"/>
            <a:ext cx="3177753" cy="156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4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Case studies</a:t>
            </a:r>
          </a:p>
        </p:txBody>
      </p:sp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ADD8CF05-C10E-8C45-9A22-443068BDB1DA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1F07017-ED85-F343-8F8E-0687FA1B83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6" y="725394"/>
            <a:ext cx="4039441" cy="4093300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834676-F96D-D046-8D39-09AAD67C26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890" y="764836"/>
            <a:ext cx="4241214" cy="39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048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Case studies</a:t>
            </a:r>
          </a:p>
        </p:txBody>
      </p:sp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ADD8CF05-C10E-8C45-9A22-443068BDB1DA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FA3E54-2EDC-344E-8422-2C69ED748F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807" y="821088"/>
            <a:ext cx="4072510" cy="3924419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A3E2351-847C-8E4B-8BB4-DF0C4BD4F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67" y="783745"/>
            <a:ext cx="4072511" cy="396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149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customers in Vietnam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EB6259E-E6B7-7C45-8E6D-75AFCD1478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1" y="1593906"/>
            <a:ext cx="1497294" cy="2944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DE2122-02AB-144E-ADFA-674193A2AD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483" y="3299375"/>
            <a:ext cx="1379322" cy="2904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897143-D268-D444-B967-64492B67B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385" y="1594112"/>
            <a:ext cx="1260908" cy="2942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6FE31F-A8E3-C24F-8A13-32E8AE2D7D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385" y="3263771"/>
            <a:ext cx="1358268" cy="273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347B8D-4420-AF47-9A43-600D343ED1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893" y="2400082"/>
            <a:ext cx="1093828" cy="3500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08E30A-3AF8-824B-A315-205006ECBB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3" y="2235681"/>
            <a:ext cx="1442206" cy="66796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91DE68-7AF7-4546-8E8D-9D1CBB2B9FA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891" y="2277930"/>
            <a:ext cx="800293" cy="5862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1EAED7A-F342-4E4A-9066-E3AAE4AD24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4288" y="3014254"/>
            <a:ext cx="1065155" cy="78842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C14B69-47CF-324F-BCC7-95B9E8DD9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3908" y="1535241"/>
            <a:ext cx="1172085" cy="40786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B809618-A948-AD48-B7D3-CDCB5286B878}"/>
              </a:ext>
            </a:extLst>
          </p:cNvPr>
          <p:cNvSpPr txBox="1"/>
          <p:nvPr/>
        </p:nvSpPr>
        <p:spPr>
          <a:xfrm>
            <a:off x="425451" y="943989"/>
            <a:ext cx="1845440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Garments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8DC8482-4063-314F-B9F3-89F5CE9E19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1891" y="2156864"/>
            <a:ext cx="807378" cy="8204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8E26769-4852-F24E-A7FC-2DBF3762C4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70893" y="3172764"/>
            <a:ext cx="1395646" cy="5353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FF3521B-B56C-5E41-A2A8-3F9C82AE23A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0426" y="1285979"/>
            <a:ext cx="1326807" cy="88993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6FD587-0C78-1444-9C70-7DBB0D97F99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138" y="1357613"/>
            <a:ext cx="1326807" cy="889931"/>
          </a:xfrm>
          <a:prstGeom prst="rect">
            <a:avLst/>
          </a:prstGeom>
        </p:spPr>
      </p:pic>
      <p:sp>
        <p:nvSpPr>
          <p:cNvPr id="37" name="Footer Placeholder 5">
            <a:extLst>
              <a:ext uri="{FF2B5EF4-FFF2-40B4-BE49-F238E27FC236}">
                <a16:creationId xmlns:a16="http://schemas.microsoft.com/office/drawing/2014/main" id="{ADD8CF05-C10E-8C45-9A22-443068BDB1DA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5272" y="1353344"/>
            <a:ext cx="750907" cy="750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04"/>
          <a:stretch/>
        </p:blipFill>
        <p:spPr>
          <a:xfrm>
            <a:off x="6948971" y="2400082"/>
            <a:ext cx="1303507" cy="418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105" y="3034027"/>
            <a:ext cx="812795" cy="8127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333" y="4068747"/>
            <a:ext cx="1500416" cy="287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891" y="3886249"/>
            <a:ext cx="919632" cy="7022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6805" y="3886249"/>
            <a:ext cx="1045590" cy="7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1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customers in Vietnam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782BD3-2FCC-2A40-AED6-82881F08523D}"/>
              </a:ext>
            </a:extLst>
          </p:cNvPr>
          <p:cNvSpPr txBox="1"/>
          <p:nvPr/>
        </p:nvSpPr>
        <p:spPr>
          <a:xfrm>
            <a:off x="425451" y="893815"/>
            <a:ext cx="2340800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Contractors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B82B96D-B35C-004E-A35F-F376279D59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56" y="1332061"/>
            <a:ext cx="1300076" cy="56191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AEB1E9A-4389-DD47-ADA8-589C2241B0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08" y="2112192"/>
            <a:ext cx="1253724" cy="37611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7D77410-24B9-7749-B5D1-C81619951C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088" y="1994340"/>
            <a:ext cx="1568768" cy="61181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327F4ED-1796-D44B-A6FA-A1DDF71EF6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3358" y="1485489"/>
            <a:ext cx="1485801" cy="2550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DFE705D-823B-1E41-BDA0-943901EBFFD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0439" y="2133418"/>
            <a:ext cx="670179" cy="33509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E1CF1D8-ABF9-2F4D-96C5-49789C9B438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100" y="1379445"/>
            <a:ext cx="1147170" cy="46714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D919A0D-C9A8-8F41-8C7F-471F63D564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2" y="4093631"/>
            <a:ext cx="1576725" cy="5392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1CF35B-1A76-DC4D-8D3F-EF62C76103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302" y="4093631"/>
            <a:ext cx="633151" cy="63600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6F95D69-12B5-F44F-B38A-7ADAEA1C3E57}"/>
              </a:ext>
            </a:extLst>
          </p:cNvPr>
          <p:cNvSpPr txBox="1"/>
          <p:nvPr/>
        </p:nvSpPr>
        <p:spPr>
          <a:xfrm>
            <a:off x="375901" y="3582315"/>
            <a:ext cx="2595899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Energy Audit Companies</a:t>
            </a:r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EE8B7947-3F47-D043-9CB1-954F0F1DB3A1}"/>
              </a:ext>
            </a:extLst>
          </p:cNvPr>
          <p:cNvSpPr txBox="1">
            <a:spLocks/>
          </p:cNvSpPr>
          <p:nvPr/>
        </p:nvSpPr>
        <p:spPr>
          <a:xfrm>
            <a:off x="2979723" y="4928974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315" y="1406119"/>
            <a:ext cx="988955" cy="4404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987" y="2072295"/>
            <a:ext cx="1374242" cy="354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593" y="2751416"/>
            <a:ext cx="1418602" cy="472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7026" y="2751416"/>
            <a:ext cx="877004" cy="578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718" y="2652564"/>
            <a:ext cx="656384" cy="656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238" y="2729874"/>
            <a:ext cx="1139942" cy="4369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279" y="1203526"/>
            <a:ext cx="790814" cy="790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339" y="2128902"/>
            <a:ext cx="1012693" cy="427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520" b="24475"/>
          <a:stretch/>
        </p:blipFill>
        <p:spPr>
          <a:xfrm>
            <a:off x="7204105" y="2743961"/>
            <a:ext cx="1128650" cy="6253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100" y="4163438"/>
            <a:ext cx="1022014" cy="51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7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OTLSHAPE_TB_00000000000000000000000000000000_ScaleContainer"/>
          <p:cNvSpPr/>
          <p:nvPr>
            <p:custDataLst>
              <p:tags r:id="rId2"/>
            </p:custDataLst>
          </p:nvPr>
        </p:nvSpPr>
        <p:spPr>
          <a:xfrm>
            <a:off x="1329362" y="2582823"/>
            <a:ext cx="5918162" cy="285750"/>
          </a:xfrm>
          <a:prstGeom prst="rect">
            <a:avLst/>
          </a:prstGeom>
          <a:gradFill flip="none" rotWithShape="1">
            <a:gsLst>
              <a:gs pos="0">
                <a:srgbClr val="44546A"/>
              </a:gs>
              <a:gs pos="0">
                <a:srgbClr val="44546A"/>
              </a:gs>
            </a:gsLst>
            <a:lin ang="5400000" scaled="1"/>
            <a:tileRect/>
          </a:gradFill>
          <a:ln w="9525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500" dist="50800" dir="5400000" sy="-100000" algn="bl" rotWithShape="0"/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8" name="Isosceles Triangle 287"/>
          <p:cNvSpPr/>
          <p:nvPr/>
        </p:nvSpPr>
        <p:spPr>
          <a:xfrm rot="604113">
            <a:off x="6590421" y="2917560"/>
            <a:ext cx="216698" cy="993724"/>
          </a:xfrm>
          <a:prstGeom prst="triangle">
            <a:avLst>
              <a:gd name="adj" fmla="val 100000"/>
            </a:avLst>
          </a:prstGeom>
          <a:solidFill>
            <a:srgbClr val="A4A7A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65" name="OTLSHAPE_M_b0787de5193d4434830113b8640fbd43_Connector1"/>
          <p:cNvCxnSpPr/>
          <p:nvPr>
            <p:custDataLst>
              <p:tags r:id="rId3"/>
            </p:custDataLst>
          </p:nvPr>
        </p:nvCxnSpPr>
        <p:spPr>
          <a:xfrm>
            <a:off x="4128743" y="1803371"/>
            <a:ext cx="0" cy="758793"/>
          </a:xfrm>
          <a:prstGeom prst="line">
            <a:avLst/>
          </a:prstGeom>
          <a:ln w="9525" cap="flat" cmpd="sng" algn="ctr">
            <a:solidFill>
              <a:srgbClr val="0072BC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OTLSHAPE_M_2fcb887066bb459e907e1804d8bee9c7_Connector1"/>
          <p:cNvCxnSpPr/>
          <p:nvPr>
            <p:custDataLst>
              <p:tags r:id="rId4"/>
            </p:custDataLst>
          </p:nvPr>
        </p:nvCxnSpPr>
        <p:spPr>
          <a:xfrm>
            <a:off x="3680358" y="1313302"/>
            <a:ext cx="0" cy="1290035"/>
          </a:xfrm>
          <a:prstGeom prst="line">
            <a:avLst/>
          </a:prstGeom>
          <a:ln w="9525" cap="flat" cmpd="sng" algn="ctr">
            <a:solidFill>
              <a:schemeClr val="accent1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OTLSHAPE_M_a3d0d8a764e34820bfa0c89b0e5e3321_Connector1"/>
          <p:cNvCxnSpPr/>
          <p:nvPr>
            <p:custDataLst>
              <p:tags r:id="rId5"/>
            </p:custDataLst>
          </p:nvPr>
        </p:nvCxnSpPr>
        <p:spPr>
          <a:xfrm>
            <a:off x="1683116" y="2163438"/>
            <a:ext cx="0" cy="419386"/>
          </a:xfrm>
          <a:prstGeom prst="line">
            <a:avLst/>
          </a:prstGeom>
          <a:ln w="9525" cap="flat" cmpd="sng" algn="ctr">
            <a:solidFill>
              <a:schemeClr val="dk2">
                <a:alpha val="4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3" name="OTLSHAPE_TB_00000000000000000000000000000000_LeftEndCaps"/>
          <p:cNvSpPr txBox="1"/>
          <p:nvPr>
            <p:custDataLst>
              <p:tags r:id="rId6"/>
            </p:custDataLst>
          </p:nvPr>
        </p:nvSpPr>
        <p:spPr>
          <a:xfrm>
            <a:off x="912570" y="2647761"/>
            <a:ext cx="248531" cy="1558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013" b="1" spc="-28">
                <a:solidFill>
                  <a:schemeClr val="accent2"/>
                </a:solidFill>
                <a:latin typeface="Calibri" panose="020F0502020204030204" pitchFamily="34" charset="0"/>
              </a:rPr>
              <a:t>2004</a:t>
            </a:r>
          </a:p>
        </p:txBody>
      </p:sp>
      <p:sp>
        <p:nvSpPr>
          <p:cNvPr id="244" name="OTLSHAPE_TB_00000000000000000000000000000000_RightEndCaps"/>
          <p:cNvSpPr txBox="1"/>
          <p:nvPr>
            <p:custDataLst>
              <p:tags r:id="rId7"/>
            </p:custDataLst>
          </p:nvPr>
        </p:nvSpPr>
        <p:spPr>
          <a:xfrm>
            <a:off x="7333040" y="2653354"/>
            <a:ext cx="248531" cy="15587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013" b="1" spc="-28">
                <a:solidFill>
                  <a:schemeClr val="accent2"/>
                </a:solidFill>
                <a:latin typeface="Calibri" panose="020F0502020204030204" pitchFamily="34" charset="0"/>
              </a:rPr>
              <a:t>2020</a:t>
            </a:r>
            <a:endParaRPr lang="en-US" sz="1013" b="1" spc="-28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46" name="OTLSHAPE_TB_00000000000000000000000000000000_ElapsedTime"/>
          <p:cNvSpPr/>
          <p:nvPr>
            <p:custDataLst>
              <p:tags r:id="rId8"/>
            </p:custDataLst>
          </p:nvPr>
        </p:nvSpPr>
        <p:spPr>
          <a:xfrm>
            <a:off x="1329361" y="2811423"/>
            <a:ext cx="5918162" cy="46302"/>
          </a:xfrm>
          <a:prstGeom prst="rect">
            <a:avLst/>
          </a:prstGeom>
          <a:solidFill>
            <a:srgbClr val="FF0000">
              <a:alpha val="74902"/>
            </a:srgb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>
              <a:rot lat="0" lon="0" rev="0"/>
            </a:lightRig>
          </a:scene3d>
          <a:sp3d>
            <a:bevelT w="12700" h="139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7" name="OTLSHAPE_TB_00000000000000000000000000000000_TodayMarkerShape"/>
          <p:cNvSpPr/>
          <p:nvPr>
            <p:custDataLst>
              <p:tags r:id="rId9"/>
            </p:custDataLst>
          </p:nvPr>
        </p:nvSpPr>
        <p:spPr>
          <a:xfrm>
            <a:off x="6971809" y="2902637"/>
            <a:ext cx="85725" cy="95250"/>
          </a:xfrm>
          <a:prstGeom prst="triangle">
            <a:avLst/>
          </a:prstGeom>
          <a:solidFill>
            <a:srgbClr val="FF0000"/>
          </a:solidFill>
          <a:ln w="9525" cap="flat" cmpd="sng" algn="ctr">
            <a:noFill/>
            <a:prstDash val="solid"/>
          </a:ln>
          <a:effectLst>
            <a:outerShdw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8" name="OTLSHAPE_TB_00000000000000000000000000000000_TodayMarkerText"/>
          <p:cNvSpPr txBox="1"/>
          <p:nvPr>
            <p:custDataLst>
              <p:tags r:id="rId10"/>
            </p:custDataLst>
          </p:nvPr>
        </p:nvSpPr>
        <p:spPr>
          <a:xfrm>
            <a:off x="4645650" y="3645387"/>
            <a:ext cx="2921569" cy="406793"/>
          </a:xfrm>
          <a:prstGeom prst="rect">
            <a:avLst/>
          </a:prstGeom>
          <a:solidFill>
            <a:srgbClr val="A4A7AC"/>
          </a:solidFill>
        </p:spPr>
        <p:txBody>
          <a:bodyPr vert="horz" wrap="none" lIns="0" tIns="0" rIns="0" bIns="0" rtlCol="0" anchor="ctr" anchorCtr="0">
            <a:noAutofit/>
          </a:bodyPr>
          <a:lstStyle/>
          <a:p>
            <a:pPr algn="ctr"/>
            <a:r>
              <a:rPr lang="en-US" sz="1013" b="1" spc="-9" dirty="0">
                <a:solidFill>
                  <a:schemeClr val="dk1"/>
                </a:solidFill>
                <a:latin typeface="Calibri" panose="020F0502020204030204" pitchFamily="34" charset="0"/>
              </a:rPr>
              <a:t>Market leader Vietnam </a:t>
            </a:r>
          </a:p>
          <a:p>
            <a:pPr algn="ctr"/>
            <a:r>
              <a:rPr lang="en-US" sz="1013" b="1" spc="-9" dirty="0">
                <a:solidFill>
                  <a:schemeClr val="dk1"/>
                </a:solidFill>
                <a:latin typeface="Calibri" panose="020F0502020204030204" pitchFamily="34" charset="0"/>
              </a:rPr>
              <a:t>for Wireless Sensors &amp; </a:t>
            </a:r>
            <a:r>
              <a:rPr lang="en-US" sz="1013" b="1" spc="-9" dirty="0" err="1">
                <a:solidFill>
                  <a:schemeClr val="dk1"/>
                </a:solidFill>
                <a:latin typeface="Calibri" panose="020F0502020204030204" pitchFamily="34" charset="0"/>
              </a:rPr>
              <a:t>IIoT</a:t>
            </a:r>
            <a:r>
              <a:rPr lang="en-US" sz="1013" b="1" spc="-9" dirty="0">
                <a:solidFill>
                  <a:schemeClr val="dk1"/>
                </a:solidFill>
                <a:latin typeface="Calibri" panose="020F0502020204030204" pitchFamily="34" charset="0"/>
              </a:rPr>
              <a:t> Solutions</a:t>
            </a:r>
          </a:p>
        </p:txBody>
      </p:sp>
      <p:sp>
        <p:nvSpPr>
          <p:cNvPr id="249" name="OTLSHAPE_TB_00000000000000000000000000000000_TimescaleInterval1"/>
          <p:cNvSpPr txBox="1"/>
          <p:nvPr>
            <p:custDataLst>
              <p:tags r:id="rId11"/>
            </p:custDataLst>
          </p:nvPr>
        </p:nvSpPr>
        <p:spPr>
          <a:xfrm>
            <a:off x="1376987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2004</a:t>
            </a:r>
          </a:p>
        </p:txBody>
      </p:sp>
      <p:cxnSp>
        <p:nvCxnSpPr>
          <p:cNvPr id="250" name="OTLSHAPE_TB_00000000000000000000000000000000_Separator1"/>
          <p:cNvCxnSpPr/>
          <p:nvPr>
            <p:custDataLst>
              <p:tags r:id="rId12"/>
            </p:custDataLst>
          </p:nvPr>
        </p:nvCxnSpPr>
        <p:spPr>
          <a:xfrm>
            <a:off x="2109526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1" name="OTLSHAPE_TB_00000000000000000000000000000000_TimescaleInterval2"/>
          <p:cNvSpPr txBox="1"/>
          <p:nvPr>
            <p:custDataLst>
              <p:tags r:id="rId13"/>
            </p:custDataLst>
          </p:nvPr>
        </p:nvSpPr>
        <p:spPr>
          <a:xfrm>
            <a:off x="2157152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2006</a:t>
            </a:r>
          </a:p>
        </p:txBody>
      </p:sp>
      <p:cxnSp>
        <p:nvCxnSpPr>
          <p:cNvPr id="252" name="OTLSHAPE_TB_00000000000000000000000000000000_Separator2"/>
          <p:cNvCxnSpPr/>
          <p:nvPr>
            <p:custDataLst>
              <p:tags r:id="rId14"/>
            </p:custDataLst>
          </p:nvPr>
        </p:nvCxnSpPr>
        <p:spPr>
          <a:xfrm>
            <a:off x="2888624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OTLSHAPE_TB_00000000000000000000000000000000_TimescaleInterval3"/>
          <p:cNvSpPr txBox="1"/>
          <p:nvPr>
            <p:custDataLst>
              <p:tags r:id="rId15"/>
            </p:custDataLst>
          </p:nvPr>
        </p:nvSpPr>
        <p:spPr>
          <a:xfrm>
            <a:off x="2936250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2008</a:t>
            </a:r>
          </a:p>
        </p:txBody>
      </p:sp>
      <p:cxnSp>
        <p:nvCxnSpPr>
          <p:cNvPr id="254" name="OTLSHAPE_TB_00000000000000000000000000000000_Separator3"/>
          <p:cNvCxnSpPr/>
          <p:nvPr>
            <p:custDataLst>
              <p:tags r:id="rId16"/>
            </p:custDataLst>
          </p:nvPr>
        </p:nvCxnSpPr>
        <p:spPr>
          <a:xfrm>
            <a:off x="3668788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OTLSHAPE_TB_00000000000000000000000000000000_TimescaleInterval4"/>
          <p:cNvSpPr txBox="1"/>
          <p:nvPr>
            <p:custDataLst>
              <p:tags r:id="rId17"/>
            </p:custDataLst>
          </p:nvPr>
        </p:nvSpPr>
        <p:spPr>
          <a:xfrm>
            <a:off x="3716414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2010</a:t>
            </a:r>
          </a:p>
        </p:txBody>
      </p:sp>
      <p:cxnSp>
        <p:nvCxnSpPr>
          <p:cNvPr id="256" name="OTLSHAPE_TB_00000000000000000000000000000000_Separator4"/>
          <p:cNvCxnSpPr/>
          <p:nvPr>
            <p:custDataLst>
              <p:tags r:id="rId18"/>
            </p:custDataLst>
          </p:nvPr>
        </p:nvCxnSpPr>
        <p:spPr>
          <a:xfrm>
            <a:off x="4447886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7" name="OTLSHAPE_TB_00000000000000000000000000000000_TimescaleInterval5"/>
          <p:cNvSpPr txBox="1"/>
          <p:nvPr>
            <p:custDataLst>
              <p:tags r:id="rId19"/>
            </p:custDataLst>
          </p:nvPr>
        </p:nvSpPr>
        <p:spPr>
          <a:xfrm>
            <a:off x="4495513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2012</a:t>
            </a:r>
          </a:p>
        </p:txBody>
      </p:sp>
      <p:cxnSp>
        <p:nvCxnSpPr>
          <p:cNvPr id="258" name="OTLSHAPE_TB_00000000000000000000000000000000_Separator5"/>
          <p:cNvCxnSpPr/>
          <p:nvPr>
            <p:custDataLst>
              <p:tags r:id="rId20"/>
            </p:custDataLst>
          </p:nvPr>
        </p:nvCxnSpPr>
        <p:spPr>
          <a:xfrm>
            <a:off x="5228051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9" name="OTLSHAPE_TB_00000000000000000000000000000000_TimescaleInterval6"/>
          <p:cNvSpPr txBox="1"/>
          <p:nvPr>
            <p:custDataLst>
              <p:tags r:id="rId21"/>
            </p:custDataLst>
          </p:nvPr>
        </p:nvSpPr>
        <p:spPr>
          <a:xfrm>
            <a:off x="5275677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>
                <a:solidFill>
                  <a:schemeClr val="lt1"/>
                </a:solidFill>
                <a:latin typeface="Calibri" panose="020F0502020204030204" pitchFamily="34" charset="0"/>
              </a:rPr>
              <a:t>2014</a:t>
            </a:r>
          </a:p>
        </p:txBody>
      </p:sp>
      <p:cxnSp>
        <p:nvCxnSpPr>
          <p:cNvPr id="260" name="OTLSHAPE_TB_00000000000000000000000000000000_Separator6"/>
          <p:cNvCxnSpPr/>
          <p:nvPr>
            <p:custDataLst>
              <p:tags r:id="rId22"/>
            </p:custDataLst>
          </p:nvPr>
        </p:nvCxnSpPr>
        <p:spPr>
          <a:xfrm>
            <a:off x="6007148" y="2649498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1" name="OTLSHAPE_TB_00000000000000000000000000000000_TimescaleInterval7"/>
          <p:cNvSpPr txBox="1"/>
          <p:nvPr>
            <p:custDataLst>
              <p:tags r:id="rId23"/>
            </p:custDataLst>
          </p:nvPr>
        </p:nvSpPr>
        <p:spPr>
          <a:xfrm>
            <a:off x="6054775" y="2655929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 dirty="0">
                <a:solidFill>
                  <a:schemeClr val="lt1"/>
                </a:solidFill>
                <a:latin typeface="Calibri" panose="020F0502020204030204" pitchFamily="34" charset="0"/>
              </a:rPr>
              <a:t>2016</a:t>
            </a:r>
          </a:p>
        </p:txBody>
      </p:sp>
      <p:sp>
        <p:nvSpPr>
          <p:cNvPr id="267" name="OTLSHAPE_M_a3d0d8a764e34820bfa0c89b0e5e3321_Title"/>
          <p:cNvSpPr txBox="1"/>
          <p:nvPr>
            <p:custDataLst>
              <p:tags r:id="rId24"/>
            </p:custDataLst>
          </p:nvPr>
        </p:nvSpPr>
        <p:spPr>
          <a:xfrm>
            <a:off x="1759735" y="1813177"/>
            <a:ext cx="1137370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Daviteq established</a:t>
            </a:r>
          </a:p>
        </p:txBody>
      </p:sp>
      <p:sp>
        <p:nvSpPr>
          <p:cNvPr id="269" name="OTLSHAPE_M_a3d0d8a764e34820bfa0c89b0e5e3321_Shape"/>
          <p:cNvSpPr/>
          <p:nvPr>
            <p:custDataLst>
              <p:tags r:id="rId25"/>
            </p:custDataLst>
          </p:nvPr>
        </p:nvSpPr>
        <p:spPr>
          <a:xfrm rot="16200000">
            <a:off x="1702166" y="2163437"/>
            <a:ext cx="123825" cy="123825"/>
          </a:xfrm>
          <a:prstGeom prst="flowChartMerge">
            <a:avLst/>
          </a:prstGeom>
          <a:solidFill>
            <a:schemeClr val="dk2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D2F88F-0DCA-4B44-8757-8724E4296E67}"/>
              </a:ext>
            </a:extLst>
          </p:cNvPr>
          <p:cNvGrpSpPr/>
          <p:nvPr/>
        </p:nvGrpSpPr>
        <p:grpSpPr>
          <a:xfrm>
            <a:off x="3211398" y="1817333"/>
            <a:ext cx="1128278" cy="714177"/>
            <a:chOff x="3133038" y="2130587"/>
            <a:chExt cx="1504371" cy="952236"/>
          </a:xfrm>
        </p:grpSpPr>
        <p:cxnSp>
          <p:nvCxnSpPr>
            <p:cNvPr id="263" name="OTLSHAPE_M_b42d72702d2343bbb8cbd0eec3bedf08_Connector1"/>
            <p:cNvCxnSpPr/>
            <p:nvPr>
              <p:custDataLst>
                <p:tags r:id="rId46"/>
              </p:custDataLst>
            </p:nvPr>
          </p:nvCxnSpPr>
          <p:spPr>
            <a:xfrm>
              <a:off x="3312729" y="2640651"/>
              <a:ext cx="0" cy="442172"/>
            </a:xfrm>
            <a:prstGeom prst="line">
              <a:avLst/>
            </a:prstGeom>
            <a:ln w="9525" cap="flat" cmpd="sng" algn="ctr">
              <a:solidFill>
                <a:schemeClr val="dk2">
                  <a:alpha val="49804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40000" dist="20000" dir="5400000" rotWithShape="0">
                      <a:srgbClr val="000000">
                        <a:alpha val="38000"/>
                      </a:srgbClr>
                    </a:outerShdw>
                  </a:effectLst>
                </a14:hiddenEffects>
              </a:ext>
            </a:ex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0" name="OTLSHAPE_M_b42d72702d2343bbb8cbd0eec3bedf08_Title"/>
            <p:cNvSpPr txBox="1"/>
            <p:nvPr>
              <p:custDataLst>
                <p:tags r:id="rId47"/>
              </p:custDataLst>
            </p:nvPr>
          </p:nvSpPr>
          <p:spPr>
            <a:xfrm>
              <a:off x="3133038" y="2130587"/>
              <a:ext cx="1504371" cy="492442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r>
                <a:rPr lang="en-US" sz="12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  <a:t>2009: </a:t>
              </a:r>
              <a:br>
                <a:rPr lang="en-US" sz="12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</a:br>
              <a:r>
                <a:rPr lang="en-US" sz="1200" b="1" spc="-6" dirty="0">
                  <a:solidFill>
                    <a:schemeClr val="dk1"/>
                  </a:solidFill>
                  <a:latin typeface="Calibri" panose="020F0502020204030204" pitchFamily="34" charset="0"/>
                </a:rPr>
                <a:t>Start R&amp;D</a:t>
              </a:r>
            </a:p>
          </p:txBody>
        </p:sp>
        <p:sp>
          <p:nvSpPr>
            <p:cNvPr id="272" name="OTLSHAPE_M_b42d72702d2343bbb8cbd0eec3bedf08_Shape"/>
            <p:cNvSpPr/>
            <p:nvPr>
              <p:custDataLst>
                <p:tags r:id="rId48"/>
              </p:custDataLst>
            </p:nvPr>
          </p:nvSpPr>
          <p:spPr>
            <a:xfrm rot="16200000">
              <a:off x="3338129" y="2640651"/>
              <a:ext cx="165100" cy="165100"/>
            </a:xfrm>
            <a:prstGeom prst="flowChartMerge">
              <a:avLst/>
            </a:prstGeom>
            <a:solidFill>
              <a:schemeClr val="dk2"/>
            </a:solid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 h="12700"/>
            </a:sp3d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>
                      <a:srgbClr val="000000">
                        <a:alpha val="50000"/>
                      </a:srgbClr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 val="1"/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73" name="OTLSHAPE_M_2fcb887066bb459e907e1804d8bee9c7_Title"/>
          <p:cNvSpPr txBox="1"/>
          <p:nvPr>
            <p:custDataLst>
              <p:tags r:id="rId26"/>
            </p:custDataLst>
          </p:nvPr>
        </p:nvSpPr>
        <p:spPr>
          <a:xfrm>
            <a:off x="3761321" y="1063822"/>
            <a:ext cx="1925814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3" dirty="0">
                <a:solidFill>
                  <a:schemeClr val="dk1"/>
                </a:solidFill>
                <a:latin typeface="Calibri" panose="020F0502020204030204" pitchFamily="34" charset="0"/>
              </a:rPr>
              <a:t>Launch </a:t>
            </a:r>
            <a:r>
              <a:rPr lang="en-US" sz="1200" b="1" spc="-3" dirty="0" err="1">
                <a:solidFill>
                  <a:schemeClr val="dk1"/>
                </a:solidFill>
                <a:latin typeface="Calibri" panose="020F0502020204030204" pitchFamily="34" charset="0"/>
              </a:rPr>
              <a:t>PulseCAP</a:t>
            </a:r>
            <a:r>
              <a:rPr lang="en-US" sz="1200" b="1" spc="-3" dirty="0">
                <a:solidFill>
                  <a:schemeClr val="dk1"/>
                </a:solidFill>
                <a:latin typeface="Calibri" panose="020F0502020204030204" pitchFamily="34" charset="0"/>
              </a:rPr>
              <a:t> 10 in Vietnam</a:t>
            </a:r>
          </a:p>
        </p:txBody>
      </p:sp>
      <p:sp>
        <p:nvSpPr>
          <p:cNvPr id="275" name="OTLSHAPE_M_2fcb887066bb459e907e1804d8bee9c7_Shape"/>
          <p:cNvSpPr/>
          <p:nvPr>
            <p:custDataLst>
              <p:tags r:id="rId27"/>
            </p:custDataLst>
          </p:nvPr>
        </p:nvSpPr>
        <p:spPr>
          <a:xfrm rot="16200000">
            <a:off x="3699408" y="1313303"/>
            <a:ext cx="123825" cy="123825"/>
          </a:xfrm>
          <a:prstGeom prst="flowChartMerge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6" name="OTLSHAPE_M_b0787de5193d4434830113b8640fbd43_Title"/>
          <p:cNvSpPr txBox="1"/>
          <p:nvPr>
            <p:custDataLst>
              <p:tags r:id="rId28"/>
            </p:custDataLst>
          </p:nvPr>
        </p:nvSpPr>
        <p:spPr>
          <a:xfrm>
            <a:off x="4295431" y="1691516"/>
            <a:ext cx="772109" cy="2149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chemeClr val="dk1"/>
                </a:solidFill>
                <a:latin typeface="Calibri" panose="020F0502020204030204" pitchFamily="34" charset="0"/>
              </a:rPr>
              <a:t>Start Export</a:t>
            </a:r>
          </a:p>
        </p:txBody>
      </p:sp>
      <p:sp>
        <p:nvSpPr>
          <p:cNvPr id="278" name="OTLSHAPE_M_b0787de5193d4434830113b8640fbd43_Shape"/>
          <p:cNvSpPr/>
          <p:nvPr>
            <p:custDataLst>
              <p:tags r:id="rId29"/>
            </p:custDataLst>
          </p:nvPr>
        </p:nvSpPr>
        <p:spPr>
          <a:xfrm rot="16200000">
            <a:off x="4147793" y="1803371"/>
            <a:ext cx="123825" cy="123825"/>
          </a:xfrm>
          <a:prstGeom prst="flowChartMerge">
            <a:avLst/>
          </a:prstGeom>
          <a:solidFill>
            <a:srgbClr val="0072BC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0" name="OTLSHAPE_T_c32177b5a0ce43d7a24514d82286e440_ShapePercentage" hidden="1"/>
          <p:cNvSpPr/>
          <p:nvPr>
            <p:custDataLst>
              <p:tags r:id="rId30"/>
            </p:custDataLst>
          </p:nvPr>
        </p:nvSpPr>
        <p:spPr>
          <a:xfrm>
            <a:off x="4582673" y="2958941"/>
            <a:ext cx="0" cy="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1" name="OTLSHAPE_T_c32177b5a0ce43d7a24514d82286e440_Duration" hidden="1"/>
          <p:cNvSpPr txBox="1"/>
          <p:nvPr>
            <p:custDataLst>
              <p:tags r:id="rId31"/>
            </p:custDataLst>
          </p:nvPr>
        </p:nvSpPr>
        <p:spPr>
          <a:xfrm>
            <a:off x="1143000" y="3016650"/>
            <a:ext cx="390525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750">
                <a:solidFill>
                  <a:schemeClr val="accent2"/>
                </a:solidFill>
                <a:latin typeface="Calibri" panose="020F0502020204030204" pitchFamily="34" charset="0"/>
              </a:rPr>
              <a:t>2206 days</a:t>
            </a:r>
          </a:p>
        </p:txBody>
      </p:sp>
      <p:sp>
        <p:nvSpPr>
          <p:cNvPr id="282" name="OTLSHAPE_T_c32177b5a0ce43d7a24514d82286e440_TextPercentage" hidden="1"/>
          <p:cNvSpPr txBox="1"/>
          <p:nvPr>
            <p:custDataLst>
              <p:tags r:id="rId32"/>
            </p:custDataLst>
          </p:nvPr>
        </p:nvSpPr>
        <p:spPr>
          <a:xfrm>
            <a:off x="1143000" y="3075210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283" name="OTLSHAPE_T_c32177b5a0ce43d7a24514d82286e440_StartDate" hidden="1"/>
          <p:cNvSpPr txBox="1"/>
          <p:nvPr>
            <p:custDataLst>
              <p:tags r:id="rId33"/>
            </p:custDataLst>
          </p:nvPr>
        </p:nvSpPr>
        <p:spPr>
          <a:xfrm>
            <a:off x="1143000" y="3075210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84" name="OTLSHAPE_T_c32177b5a0ce43d7a24514d82286e440_EndDate" hidden="1"/>
          <p:cNvSpPr txBox="1"/>
          <p:nvPr>
            <p:custDataLst>
              <p:tags r:id="rId34"/>
            </p:custDataLst>
          </p:nvPr>
        </p:nvSpPr>
        <p:spPr>
          <a:xfrm>
            <a:off x="1143000" y="3075210"/>
            <a:ext cx="0" cy="11541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endParaRPr lang="en-US" sz="750">
              <a:solidFill>
                <a:srgbClr val="1F497E"/>
              </a:solidFill>
              <a:latin typeface="Calibri" panose="020F0502020204030204" pitchFamily="34" charset="0"/>
            </a:endParaRPr>
          </a:p>
        </p:txBody>
      </p:sp>
      <p:sp>
        <p:nvSpPr>
          <p:cNvPr id="287" name="Arrow: Pentagon 286"/>
          <p:cNvSpPr/>
          <p:nvPr/>
        </p:nvSpPr>
        <p:spPr>
          <a:xfrm>
            <a:off x="4809113" y="3058377"/>
            <a:ext cx="2921569" cy="330414"/>
          </a:xfrm>
          <a:prstGeom prst="homePlate">
            <a:avLst/>
          </a:prstGeom>
          <a:solidFill>
            <a:srgbClr val="3FC8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1500" b="1" dirty="0"/>
              <a:t>Continuous Product Development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2201146" y="4680765"/>
            <a:ext cx="71593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R&amp;D</a:t>
            </a:r>
          </a:p>
        </p:txBody>
      </p:sp>
      <p:cxnSp>
        <p:nvCxnSpPr>
          <p:cNvPr id="44" name="OTLSHAPE_M_b0787de5193d4434830113b8640fbd43_Connector1">
            <a:extLst>
              <a:ext uri="{FF2B5EF4-FFF2-40B4-BE49-F238E27FC236}">
                <a16:creationId xmlns:a16="http://schemas.microsoft.com/office/drawing/2014/main" id="{874820FB-FE43-C941-A82A-9423A24880F3}"/>
              </a:ext>
            </a:extLst>
          </p:cNvPr>
          <p:cNvCxnSpPr>
            <a:cxnSpLocks/>
          </p:cNvCxnSpPr>
          <p:nvPr>
            <p:custDataLst>
              <p:tags r:id="rId35"/>
            </p:custDataLst>
          </p:nvPr>
        </p:nvCxnSpPr>
        <p:spPr>
          <a:xfrm>
            <a:off x="4456746" y="1480921"/>
            <a:ext cx="0" cy="1081244"/>
          </a:xfrm>
          <a:prstGeom prst="line">
            <a:avLst/>
          </a:prstGeom>
          <a:ln w="9525" cap="flat" cmpd="sng" algn="ctr">
            <a:solidFill>
              <a:srgbClr val="0072BC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TLSHAPE_M_b0787de5193d4434830113b8640fbd43_Title">
            <a:extLst>
              <a:ext uri="{FF2B5EF4-FFF2-40B4-BE49-F238E27FC236}">
                <a16:creationId xmlns:a16="http://schemas.microsoft.com/office/drawing/2014/main" id="{CF708AC9-A462-D345-9212-3EEA66A1129D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4623433" y="1369066"/>
            <a:ext cx="1746650" cy="2149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chemeClr val="dk1"/>
                </a:solidFill>
                <a:latin typeface="Calibri" panose="020F0502020204030204" pitchFamily="34" charset="0"/>
              </a:rPr>
              <a:t>Start Develop IoT Platform</a:t>
            </a:r>
          </a:p>
        </p:txBody>
      </p:sp>
      <p:sp>
        <p:nvSpPr>
          <p:cNvPr id="46" name="OTLSHAPE_M_b0787de5193d4434830113b8640fbd43_Shape">
            <a:extLst>
              <a:ext uri="{FF2B5EF4-FFF2-40B4-BE49-F238E27FC236}">
                <a16:creationId xmlns:a16="http://schemas.microsoft.com/office/drawing/2014/main" id="{8E1B8B0B-593E-9147-92CE-A9CCE10D9F2C}"/>
              </a:ext>
            </a:extLst>
          </p:cNvPr>
          <p:cNvSpPr/>
          <p:nvPr>
            <p:custDataLst>
              <p:tags r:id="rId37"/>
            </p:custDataLst>
          </p:nvPr>
        </p:nvSpPr>
        <p:spPr>
          <a:xfrm rot="16200000">
            <a:off x="4475796" y="1480921"/>
            <a:ext cx="123825" cy="123825"/>
          </a:xfrm>
          <a:prstGeom prst="flowChartMerge">
            <a:avLst/>
          </a:prstGeom>
          <a:solidFill>
            <a:srgbClr val="0072BC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8" name="OTLSHAPE_M_b0787de5193d4434830113b8640fbd43_Connector1">
            <a:extLst>
              <a:ext uri="{FF2B5EF4-FFF2-40B4-BE49-F238E27FC236}">
                <a16:creationId xmlns:a16="http://schemas.microsoft.com/office/drawing/2014/main" id="{33816CCA-25A4-544F-8980-6A5FEA363744}"/>
              </a:ext>
            </a:extLst>
          </p:cNvPr>
          <p:cNvCxnSpPr>
            <a:cxnSpLocks/>
          </p:cNvCxnSpPr>
          <p:nvPr>
            <p:custDataLst>
              <p:tags r:id="rId38"/>
            </p:custDataLst>
          </p:nvPr>
        </p:nvCxnSpPr>
        <p:spPr>
          <a:xfrm flipH="1">
            <a:off x="5228051" y="1984396"/>
            <a:ext cx="4353" cy="577769"/>
          </a:xfrm>
          <a:prstGeom prst="line">
            <a:avLst/>
          </a:prstGeom>
          <a:ln w="9525" cap="flat" cmpd="sng" algn="ctr">
            <a:solidFill>
              <a:srgbClr val="0072BC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OTLSHAPE_M_b0787de5193d4434830113b8640fbd43_Title">
            <a:extLst>
              <a:ext uri="{FF2B5EF4-FFF2-40B4-BE49-F238E27FC236}">
                <a16:creationId xmlns:a16="http://schemas.microsoft.com/office/drawing/2014/main" id="{3D04FB41-A17D-4F47-A381-582B5ADD9DF4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5399091" y="1872540"/>
            <a:ext cx="1502522" cy="2149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chemeClr val="dk1"/>
                </a:solidFill>
                <a:latin typeface="Calibri" panose="020F0502020204030204" pitchFamily="34" charset="0"/>
              </a:rPr>
              <a:t>First IoT Product launched</a:t>
            </a:r>
          </a:p>
        </p:txBody>
      </p:sp>
      <p:sp>
        <p:nvSpPr>
          <p:cNvPr id="50" name="OTLSHAPE_M_b0787de5193d4434830113b8640fbd43_Shape">
            <a:extLst>
              <a:ext uri="{FF2B5EF4-FFF2-40B4-BE49-F238E27FC236}">
                <a16:creationId xmlns:a16="http://schemas.microsoft.com/office/drawing/2014/main" id="{96B9F89C-EB71-724E-8BB4-16EC14B3CA5C}"/>
              </a:ext>
            </a:extLst>
          </p:cNvPr>
          <p:cNvSpPr/>
          <p:nvPr>
            <p:custDataLst>
              <p:tags r:id="rId40"/>
            </p:custDataLst>
          </p:nvPr>
        </p:nvSpPr>
        <p:spPr>
          <a:xfrm rot="16200000">
            <a:off x="5251454" y="1984395"/>
            <a:ext cx="123825" cy="123825"/>
          </a:xfrm>
          <a:prstGeom prst="flowChartMerge">
            <a:avLst/>
          </a:prstGeom>
          <a:solidFill>
            <a:srgbClr val="0072BC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2" name="OTLSHAPE_TB_00000000000000000000000000000000_TimescaleInterval7">
            <a:extLst>
              <a:ext uri="{FF2B5EF4-FFF2-40B4-BE49-F238E27FC236}">
                <a16:creationId xmlns:a16="http://schemas.microsoft.com/office/drawing/2014/main" id="{302D669D-43AA-774E-B8C3-BFF65861A793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6828819" y="2653177"/>
            <a:ext cx="228716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900" spc="-15" dirty="0">
                <a:solidFill>
                  <a:schemeClr val="lt1"/>
                </a:solidFill>
                <a:latin typeface="Calibri" panose="020F0502020204030204" pitchFamily="34" charset="0"/>
              </a:rPr>
              <a:t>2018</a:t>
            </a:r>
          </a:p>
        </p:txBody>
      </p:sp>
      <p:cxnSp>
        <p:nvCxnSpPr>
          <p:cNvPr id="53" name="OTLSHAPE_TB_00000000000000000000000000000000_Separator6">
            <a:extLst>
              <a:ext uri="{FF2B5EF4-FFF2-40B4-BE49-F238E27FC236}">
                <a16:creationId xmlns:a16="http://schemas.microsoft.com/office/drawing/2014/main" id="{87A70798-B9C3-ED4B-9187-3E2E8F6FD759}"/>
              </a:ext>
            </a:extLst>
          </p:cNvPr>
          <p:cNvCxnSpPr/>
          <p:nvPr>
            <p:custDataLst>
              <p:tags r:id="rId42"/>
            </p:custDataLst>
          </p:nvPr>
        </p:nvCxnSpPr>
        <p:spPr>
          <a:xfrm>
            <a:off x="6787253" y="2655092"/>
            <a:ext cx="0" cy="152400"/>
          </a:xfrm>
          <a:prstGeom prst="line">
            <a:avLst/>
          </a:prstGeom>
          <a:ln w="25400" cap="flat" cmpd="sng" algn="ctr">
            <a:solidFill>
              <a:schemeClr val="lt1">
                <a:alpha val="29804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OTLSHAPE_M_b0787de5193d4434830113b8640fbd43_Connector1">
            <a:extLst>
              <a:ext uri="{FF2B5EF4-FFF2-40B4-BE49-F238E27FC236}">
                <a16:creationId xmlns:a16="http://schemas.microsoft.com/office/drawing/2014/main" id="{335E6B1F-BE8E-B04C-9ABC-188232F140F6}"/>
              </a:ext>
            </a:extLst>
          </p:cNvPr>
          <p:cNvCxnSpPr>
            <a:cxnSpLocks/>
          </p:cNvCxnSpPr>
          <p:nvPr>
            <p:custDataLst>
              <p:tags r:id="rId43"/>
            </p:custDataLst>
          </p:nvPr>
        </p:nvCxnSpPr>
        <p:spPr>
          <a:xfrm flipH="1">
            <a:off x="6413909" y="1979970"/>
            <a:ext cx="4353" cy="577769"/>
          </a:xfrm>
          <a:prstGeom prst="line">
            <a:avLst/>
          </a:prstGeom>
          <a:ln w="9525" cap="flat" cmpd="sng" algn="ctr">
            <a:solidFill>
              <a:srgbClr val="0072BC">
                <a:alpha val="49804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TLSHAPE_M_b0787de5193d4434830113b8640fbd43_Title">
            <a:extLst>
              <a:ext uri="{FF2B5EF4-FFF2-40B4-BE49-F238E27FC236}">
                <a16:creationId xmlns:a16="http://schemas.microsoft.com/office/drawing/2014/main" id="{51536A3C-3F7E-AE4E-8AC8-73D58309AC8B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6584949" y="1868114"/>
            <a:ext cx="1502522" cy="2149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en-US" sz="1200" b="1" dirty="0">
                <a:solidFill>
                  <a:schemeClr val="dk1"/>
                </a:solidFill>
                <a:latin typeface="Calibri" panose="020F0502020204030204" pitchFamily="34" charset="0"/>
              </a:rPr>
              <a:t>Develop Wireless Sensors</a:t>
            </a:r>
          </a:p>
        </p:txBody>
      </p:sp>
      <p:sp>
        <p:nvSpPr>
          <p:cNvPr id="56" name="OTLSHAPE_M_b0787de5193d4434830113b8640fbd43_Shape">
            <a:extLst>
              <a:ext uri="{FF2B5EF4-FFF2-40B4-BE49-F238E27FC236}">
                <a16:creationId xmlns:a16="http://schemas.microsoft.com/office/drawing/2014/main" id="{BD2C3A68-B671-A142-A9E3-34E18955DCAC}"/>
              </a:ext>
            </a:extLst>
          </p:cNvPr>
          <p:cNvSpPr/>
          <p:nvPr>
            <p:custDataLst>
              <p:tags r:id="rId45"/>
            </p:custDataLst>
          </p:nvPr>
        </p:nvSpPr>
        <p:spPr>
          <a:xfrm rot="16200000">
            <a:off x="6437312" y="1979969"/>
            <a:ext cx="123825" cy="123825"/>
          </a:xfrm>
          <a:prstGeom prst="flowChartMerge">
            <a:avLst/>
          </a:prstGeom>
          <a:solidFill>
            <a:srgbClr val="0072BC"/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>
                    <a:srgbClr val="000000">
                      <a:alpha val="50000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291819-EB84-9147-A44B-9A5625E3D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361"/>
          </a:xfrm>
        </p:spPr>
        <p:txBody>
          <a:bodyPr>
            <a:normAutofit/>
          </a:bodyPr>
          <a:lstStyle/>
          <a:p>
            <a:r>
              <a:rPr lang="en-US" sz="3200" dirty="0" err="1"/>
              <a:t>Daviteq</a:t>
            </a:r>
            <a:r>
              <a:rPr lang="en-US" sz="3200" dirty="0"/>
              <a:t> Milestones</a:t>
            </a:r>
          </a:p>
        </p:txBody>
      </p:sp>
      <p:sp>
        <p:nvSpPr>
          <p:cNvPr id="58" name="Footer Placeholder 5">
            <a:extLst>
              <a:ext uri="{FF2B5EF4-FFF2-40B4-BE49-F238E27FC236}">
                <a16:creationId xmlns:a16="http://schemas.microsoft.com/office/drawing/2014/main" id="{4C5716E2-6796-1C4B-9983-BC2350ADE027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0" name="Arrow: Pentagon 286">
            <a:extLst>
              <a:ext uri="{FF2B5EF4-FFF2-40B4-BE49-F238E27FC236}">
                <a16:creationId xmlns:a16="http://schemas.microsoft.com/office/drawing/2014/main" id="{355494AD-5951-784F-B3A7-92DD7419E743}"/>
              </a:ext>
            </a:extLst>
          </p:cNvPr>
          <p:cNvSpPr/>
          <p:nvPr/>
        </p:nvSpPr>
        <p:spPr>
          <a:xfrm>
            <a:off x="1329362" y="3058376"/>
            <a:ext cx="2159680" cy="1106802"/>
          </a:xfrm>
          <a:prstGeom prst="homePlate">
            <a:avLst/>
          </a:prstGeom>
          <a:solidFill>
            <a:srgbClr val="3FC8F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000" rIns="27000" rtlCol="0" anchor="ctr"/>
          <a:lstStyle/>
          <a:p>
            <a:pPr algn="ctr"/>
            <a:r>
              <a:rPr lang="en-US" sz="1500" b="1" dirty="0"/>
              <a:t>1</a:t>
            </a:r>
            <a:r>
              <a:rPr lang="en-US" sz="1500" b="1" baseline="30000" dirty="0"/>
              <a:t>st</a:t>
            </a:r>
            <a:r>
              <a:rPr lang="en-US" sz="1500" b="1" dirty="0"/>
              <a:t> 5-year was a Trading Company in Process Instruments and Controls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180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customers in Vietnam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1A4B2E4A-57F2-DF45-9308-3439E189F2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24" y="2575017"/>
            <a:ext cx="865262" cy="63844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6CEE58-44A5-8745-A766-045423E4CA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935" y="2692288"/>
            <a:ext cx="1232266" cy="5211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80C5148-C921-6A41-9460-CBF71507B099}"/>
              </a:ext>
            </a:extLst>
          </p:cNvPr>
          <p:cNvSpPr txBox="1"/>
          <p:nvPr/>
        </p:nvSpPr>
        <p:spPr>
          <a:xfrm>
            <a:off x="425451" y="2220171"/>
            <a:ext cx="269069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Stock Feed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8CF576-FB44-2943-977D-67F7B63101C0}"/>
              </a:ext>
            </a:extLst>
          </p:cNvPr>
          <p:cNvSpPr txBox="1"/>
          <p:nvPr/>
        </p:nvSpPr>
        <p:spPr>
          <a:xfrm>
            <a:off x="425451" y="3493913"/>
            <a:ext cx="269069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Emission Monitoring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0C1AB4-4E6E-E14B-8C55-9D7572CC6C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97" y="1313793"/>
            <a:ext cx="1018614" cy="5093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89E5F2-0E7B-854A-83F9-FCFA65C8C0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025" y="1427186"/>
            <a:ext cx="834425" cy="2825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973E2DF-A9F5-0C43-8AA1-E7799882C9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707" y="1333561"/>
            <a:ext cx="1002722" cy="4712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9956599-7BF9-6E40-8864-AC70A647B26C}"/>
              </a:ext>
            </a:extLst>
          </p:cNvPr>
          <p:cNvSpPr txBox="1"/>
          <p:nvPr/>
        </p:nvSpPr>
        <p:spPr>
          <a:xfrm>
            <a:off x="425452" y="858270"/>
            <a:ext cx="3026198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Food &amp; Beverages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A2AFF-3B95-AD45-A5B1-EB17D97871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15" y="4006404"/>
            <a:ext cx="1036166" cy="444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7278B-C200-C04D-A401-7F76A29460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3151" y="4006403"/>
            <a:ext cx="1058159" cy="412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0D152B-3A24-2746-8505-E6D28CB8C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0699" y="3997184"/>
            <a:ext cx="1030730" cy="462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46" y="1120414"/>
            <a:ext cx="983480" cy="697603"/>
          </a:xfrm>
          <a:prstGeom prst="rect">
            <a:avLst/>
          </a:prstGeom>
        </p:spPr>
      </p:pic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4A9CFB99-58DB-0E40-B608-85C0D423E69F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1937" y="1240477"/>
            <a:ext cx="879527" cy="541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7928" y="1240477"/>
            <a:ext cx="774913" cy="54853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80C5148-C921-6A41-9460-CBF71507B099}"/>
              </a:ext>
            </a:extLst>
          </p:cNvPr>
          <p:cNvSpPr txBox="1"/>
          <p:nvPr/>
        </p:nvSpPr>
        <p:spPr>
          <a:xfrm>
            <a:off x="4871551" y="2210432"/>
            <a:ext cx="269069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>
                <a:latin typeface="Helvetica" panose="020B0604020202020204" pitchFamily="34" charset="0"/>
                <a:cs typeface="Helvetica" panose="020B0604020202020204" pitchFamily="34" charset="0"/>
              </a:rPr>
              <a:t>Logistics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046" y="2650239"/>
            <a:ext cx="885996" cy="6556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3195" y="2775303"/>
            <a:ext cx="836143" cy="4592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789" y="2702019"/>
            <a:ext cx="665788" cy="66578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80C5148-C921-6A41-9460-CBF71507B099}"/>
              </a:ext>
            </a:extLst>
          </p:cNvPr>
          <p:cNvSpPr txBox="1"/>
          <p:nvPr/>
        </p:nvSpPr>
        <p:spPr>
          <a:xfrm>
            <a:off x="4847232" y="3530011"/>
            <a:ext cx="269069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>
                <a:latin typeface="Helvetica" panose="020B0604020202020204" pitchFamily="34" charset="0"/>
                <a:cs typeface="Helvetica" panose="020B0604020202020204" pitchFamily="34" charset="0"/>
              </a:rPr>
              <a:t>Health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2818" y="4055749"/>
            <a:ext cx="1558432" cy="36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08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D8C7203-FA4D-EE40-A9A5-AE9FDEBB5E99}"/>
              </a:ext>
            </a:extLst>
          </p:cNvPr>
          <p:cNvSpPr txBox="1"/>
          <p:nvPr/>
        </p:nvSpPr>
        <p:spPr>
          <a:xfrm>
            <a:off x="6502977" y="2278523"/>
            <a:ext cx="241607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Equipment Makers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0B68E2-441B-3943-A6EF-1DA39D9A942B}"/>
              </a:ext>
            </a:extLst>
          </p:cNvPr>
          <p:cNvSpPr txBox="1"/>
          <p:nvPr/>
        </p:nvSpPr>
        <p:spPr>
          <a:xfrm>
            <a:off x="406686" y="853299"/>
            <a:ext cx="2400301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Machining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customers in Vietnam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B1C756-884C-954B-9682-173B413F4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977" y="2662060"/>
            <a:ext cx="857250" cy="857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AE0267-9FA3-6E45-AFA3-D2B2D3BB7B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3627" y="1343728"/>
            <a:ext cx="1016626" cy="539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5B8E71-FB55-5946-85C2-CEAEF2C204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4" y="1282338"/>
            <a:ext cx="1413267" cy="4640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F6EE27-6C70-664C-8844-7213F89283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519" y="4167833"/>
            <a:ext cx="1168216" cy="329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931BE9-A009-B74A-8F44-AFFBB235A6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504" y="3975695"/>
            <a:ext cx="1072206" cy="7136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1E1D619-551E-5147-82DA-0A88D3450D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51" y="2725027"/>
            <a:ext cx="603557" cy="5989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BE33F6-2461-3046-82C8-78FB158D469A}"/>
              </a:ext>
            </a:extLst>
          </p:cNvPr>
          <p:cNvSpPr txBox="1"/>
          <p:nvPr/>
        </p:nvSpPr>
        <p:spPr>
          <a:xfrm>
            <a:off x="382151" y="2246957"/>
            <a:ext cx="242483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Plastic injection &amp; extruding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20B636-B9AA-0545-92C7-9FB940CDB821}"/>
              </a:ext>
            </a:extLst>
          </p:cNvPr>
          <p:cNvSpPr txBox="1"/>
          <p:nvPr/>
        </p:nvSpPr>
        <p:spPr>
          <a:xfrm>
            <a:off x="382151" y="3581243"/>
            <a:ext cx="242483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Telecomunication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525A52-F667-4E42-A416-5D8914D3209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160" y="3991299"/>
            <a:ext cx="682487" cy="682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7B2E4-4AB1-A445-AC2C-EC6EC92AFD7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36" y="4238329"/>
            <a:ext cx="981197" cy="21942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03ABB2-085A-0345-9342-A189BEC11C66}"/>
              </a:ext>
            </a:extLst>
          </p:cNvPr>
          <p:cNvSpPr txBox="1"/>
          <p:nvPr/>
        </p:nvSpPr>
        <p:spPr>
          <a:xfrm>
            <a:off x="3442564" y="2273919"/>
            <a:ext cx="2424836" cy="257418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Cements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66B9F29-D630-954D-81C5-9A3FA651A42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507" y="2662060"/>
            <a:ext cx="1156817" cy="681287"/>
          </a:xfrm>
          <a:prstGeom prst="rect">
            <a:avLst/>
          </a:prstGeom>
        </p:spPr>
      </p:pic>
      <p:sp>
        <p:nvSpPr>
          <p:cNvPr id="23" name="Footer Placeholder 5">
            <a:extLst>
              <a:ext uri="{FF2B5EF4-FFF2-40B4-BE49-F238E27FC236}">
                <a16:creationId xmlns:a16="http://schemas.microsoft.com/office/drawing/2014/main" id="{EEC70298-444B-3344-9F5C-0C98CD662995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915" y="1276603"/>
            <a:ext cx="1211138" cy="6606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9305" y="1392484"/>
            <a:ext cx="951287" cy="353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724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Some customers in Vietnam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FDB6E49-734A-104A-9059-343A6571F4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468" y="1289830"/>
            <a:ext cx="831683" cy="626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5843AF-8A2B-1547-97A0-A2CCAE15A908}"/>
              </a:ext>
            </a:extLst>
          </p:cNvPr>
          <p:cNvSpPr txBox="1"/>
          <p:nvPr/>
        </p:nvSpPr>
        <p:spPr>
          <a:xfrm>
            <a:off x="425451" y="888548"/>
            <a:ext cx="2605702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Energy/Utility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159027-B77D-C742-977A-19E0025AC0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973" y="1313716"/>
            <a:ext cx="1229968" cy="6485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5F40A7-ADF6-5E4F-8AC6-64B262554340}"/>
              </a:ext>
            </a:extLst>
          </p:cNvPr>
          <p:cNvSpPr txBox="1"/>
          <p:nvPr/>
        </p:nvSpPr>
        <p:spPr>
          <a:xfrm>
            <a:off x="425450" y="2269686"/>
            <a:ext cx="2204003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 err="1">
                <a:latin typeface="Helvetica" panose="020B0604020202020204" pitchFamily="34" charset="0"/>
                <a:cs typeface="Helvetica" panose="020B0604020202020204" pitchFamily="34" charset="0"/>
              </a:rPr>
              <a:t>SolarFarm</a:t>
            </a:r>
            <a:endParaRPr lang="en-US" sz="1013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9172C-6AFF-D34E-8169-E450180C22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13" y="2684556"/>
            <a:ext cx="952500" cy="571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D78CB-5C25-DF4F-8DF0-CDDAA10B4A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453" y="1394813"/>
            <a:ext cx="990600" cy="495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FA9951-C9E3-E64C-A1F3-14502A2AE2F0}"/>
              </a:ext>
            </a:extLst>
          </p:cNvPr>
          <p:cNvSpPr txBox="1"/>
          <p:nvPr/>
        </p:nvSpPr>
        <p:spPr>
          <a:xfrm>
            <a:off x="4050075" y="3460873"/>
            <a:ext cx="2202153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Steels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FFB70F8-B332-9642-AE7C-BB948720C6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2795" y="3971467"/>
            <a:ext cx="652514" cy="6525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26D4AE-28D2-F743-9D61-EBB8E4C0E62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827" y="3942689"/>
            <a:ext cx="560605" cy="717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098732D-07AD-C348-9434-691A521750B4}"/>
              </a:ext>
            </a:extLst>
          </p:cNvPr>
          <p:cNvSpPr txBox="1"/>
          <p:nvPr/>
        </p:nvSpPr>
        <p:spPr>
          <a:xfrm>
            <a:off x="460997" y="3460873"/>
            <a:ext cx="2168456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Oil &amp; Gas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F40A7-ADF6-5E4F-8AC6-64B262554340}"/>
              </a:ext>
            </a:extLst>
          </p:cNvPr>
          <p:cNvSpPr txBox="1"/>
          <p:nvPr/>
        </p:nvSpPr>
        <p:spPr>
          <a:xfrm>
            <a:off x="4050074" y="2265396"/>
            <a:ext cx="2204003" cy="248209"/>
          </a:xfrm>
          <a:prstGeom prst="rect">
            <a:avLst/>
          </a:prstGeom>
          <a:solidFill>
            <a:srgbClr val="B5B7BF"/>
          </a:solidFill>
        </p:spPr>
        <p:txBody>
          <a:bodyPr wrap="square" rtlCol="0">
            <a:spAutoFit/>
          </a:bodyPr>
          <a:lstStyle/>
          <a:p>
            <a:r>
              <a:rPr lang="en-US" sz="1013" dirty="0">
                <a:latin typeface="Helvetica" panose="020B0604020202020204" pitchFamily="34" charset="0"/>
                <a:cs typeface="Helvetica" panose="020B0604020202020204" pitchFamily="34" charset="0"/>
              </a:rPr>
              <a:t>Properties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075" y="2542395"/>
            <a:ext cx="852723" cy="852723"/>
          </a:xfrm>
          <a:prstGeom prst="rect">
            <a:avLst/>
          </a:prstGeom>
        </p:spPr>
      </p:pic>
      <p:sp>
        <p:nvSpPr>
          <p:cNvPr id="24" name="Footer Placeholder 5">
            <a:extLst>
              <a:ext uri="{FF2B5EF4-FFF2-40B4-BE49-F238E27FC236}">
                <a16:creationId xmlns:a16="http://schemas.microsoft.com/office/drawing/2014/main" id="{8E009DC7-F362-694F-8FCA-FD0B9FDE3E71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7334" y="4023046"/>
            <a:ext cx="794894" cy="5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202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International IoT Solution Partners Network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22F90D1-0111-234F-8F9A-090C838D50D6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FCBFD11-34DD-0949-8A50-882DE2A440D7}"/>
              </a:ext>
            </a:extLst>
          </p:cNvPr>
          <p:cNvGraphicFramePr>
            <a:graphicFrameLocks noGrp="1"/>
          </p:cNvGraphicFramePr>
          <p:nvPr/>
        </p:nvGraphicFramePr>
        <p:xfrm>
          <a:off x="360330" y="722734"/>
          <a:ext cx="8423340" cy="42062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7976">
                  <a:extLst>
                    <a:ext uri="{9D8B030D-6E8A-4147-A177-3AD203B41FA5}">
                      <a16:colId xmlns:a16="http://schemas.microsoft.com/office/drawing/2014/main" val="125487989"/>
                    </a:ext>
                  </a:extLst>
                </a:gridCol>
                <a:gridCol w="2543694">
                  <a:extLst>
                    <a:ext uri="{9D8B030D-6E8A-4147-A177-3AD203B41FA5}">
                      <a16:colId xmlns:a16="http://schemas.microsoft.com/office/drawing/2014/main" val="1913195971"/>
                    </a:ext>
                  </a:extLst>
                </a:gridCol>
                <a:gridCol w="1683074">
                  <a:extLst>
                    <a:ext uri="{9D8B030D-6E8A-4147-A177-3AD203B41FA5}">
                      <a16:colId xmlns:a16="http://schemas.microsoft.com/office/drawing/2014/main" val="122274706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421012445"/>
                    </a:ext>
                  </a:extLst>
                </a:gridCol>
              </a:tblGrid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Autralia and New Zealand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Temperature Monitoring Solutions for Food, Pharmaceutical…IoT Solutions Provider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 center Environment Monitoring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Chili Farm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Durian Farm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Hydroponics Farm…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7455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Singapore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Solar System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Sigfox operator in Malaysia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83901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Singapore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Factory Automation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Process Automation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9850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Singapore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Nosairis - 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320430"/>
                  </a:ext>
                </a:extLst>
              </a:tr>
            </a:tbl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4F2AF5C5-9F6C-4643-9E56-2252C0B88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790" b="22185"/>
          <a:stretch/>
        </p:blipFill>
        <p:spPr>
          <a:xfrm>
            <a:off x="602309" y="768207"/>
            <a:ext cx="1222126" cy="806901"/>
          </a:xfrm>
          <a:prstGeom prst="rect">
            <a:avLst/>
          </a:prstGeom>
        </p:spPr>
      </p:pic>
      <p:pic>
        <p:nvPicPr>
          <p:cNvPr id="30" name="Picture 2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C07A0A-47DA-7F44-B435-D8154EDD72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254" y="1076480"/>
            <a:ext cx="1222126" cy="30861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2C3439-AD5F-8046-96A0-A9D103C32D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323" r="11222"/>
          <a:stretch/>
        </p:blipFill>
        <p:spPr>
          <a:xfrm>
            <a:off x="538902" y="3139419"/>
            <a:ext cx="1348939" cy="515697"/>
          </a:xfrm>
          <a:prstGeom prst="rect">
            <a:avLst/>
          </a:prstGeom>
        </p:spPr>
      </p:pic>
      <p:pic>
        <p:nvPicPr>
          <p:cNvPr id="33" name="Picture 3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2E550F-5193-014C-8613-E2DB83C5B5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893"/>
          <a:stretch/>
        </p:blipFill>
        <p:spPr>
          <a:xfrm>
            <a:off x="4598784" y="2163370"/>
            <a:ext cx="1552267" cy="560148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5C063D33-60F7-B846-9B44-9CA3C39497C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455" y="3261107"/>
            <a:ext cx="1405596" cy="240684"/>
          </a:xfrm>
          <a:prstGeom prst="rect">
            <a:avLst/>
          </a:prstGeom>
        </p:spPr>
      </p:pic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CC86874C-1231-BF43-972E-94E9443D8DD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68" y="2377688"/>
            <a:ext cx="1576206" cy="260726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2D50DC5B-C046-444F-A647-1BC9C3E1D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09" y="4079059"/>
            <a:ext cx="1239278" cy="337672"/>
          </a:xfrm>
          <a:prstGeom prst="rect">
            <a:avLst/>
          </a:prstGeom>
        </p:spPr>
      </p:pic>
      <p:pic>
        <p:nvPicPr>
          <p:cNvPr id="44" name="Picture 43" descr="Icon&#10;&#10;Description automatically generated">
            <a:extLst>
              <a:ext uri="{FF2B5EF4-FFF2-40B4-BE49-F238E27FC236}">
                <a16:creationId xmlns:a16="http://schemas.microsoft.com/office/drawing/2014/main" id="{E1CE925D-1184-3247-BC02-DC6A9C7CAAA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239" y="4027371"/>
            <a:ext cx="661757" cy="66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7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International IoT Solution Partners Network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22F90D1-0111-234F-8F9A-090C838D50D6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FCBFD11-34DD-0949-8A50-882DE2A440D7}"/>
              </a:ext>
            </a:extLst>
          </p:cNvPr>
          <p:cNvGraphicFramePr>
            <a:graphicFrameLocks noGrp="1"/>
          </p:cNvGraphicFramePr>
          <p:nvPr/>
        </p:nvGraphicFramePr>
        <p:xfrm>
          <a:off x="360330" y="722734"/>
          <a:ext cx="8423340" cy="3992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7976">
                  <a:extLst>
                    <a:ext uri="{9D8B030D-6E8A-4147-A177-3AD203B41FA5}">
                      <a16:colId xmlns:a16="http://schemas.microsoft.com/office/drawing/2014/main" val="125487989"/>
                    </a:ext>
                  </a:extLst>
                </a:gridCol>
                <a:gridCol w="2543694">
                  <a:extLst>
                    <a:ext uri="{9D8B030D-6E8A-4147-A177-3AD203B41FA5}">
                      <a16:colId xmlns:a16="http://schemas.microsoft.com/office/drawing/2014/main" val="1913195971"/>
                    </a:ext>
                  </a:extLst>
                </a:gridCol>
                <a:gridCol w="1683074">
                  <a:extLst>
                    <a:ext uri="{9D8B030D-6E8A-4147-A177-3AD203B41FA5}">
                      <a16:colId xmlns:a16="http://schemas.microsoft.com/office/drawing/2014/main" val="122274706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421012445"/>
                    </a:ext>
                  </a:extLst>
                </a:gridCol>
              </a:tblGrid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Thailand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Malaysia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Mobile Network Operator with International roaming sim card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7455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Thailand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South Africa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 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83901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United King dom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Power Meter Manufacturer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Energy Monitoring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9850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India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CEMS monitoring equipment and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defTabSz="342900" rtl="0" eaLnBrk="1" latinLnBrk="0" hangingPunct="1"/>
                      <a:endParaRPr lang="x-none" sz="14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342900" rtl="0" eaLnBrk="1" latinLnBrk="0" hangingPunct="1"/>
                      <a:r>
                        <a:rPr lang="x-none" sz="14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Norway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Mobile Network Operator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Facility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Agriculture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320430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85DFB293-A970-DD4C-909A-1D4834FC1C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549" y="1150706"/>
            <a:ext cx="1314020" cy="164574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76FA18C3-11A1-C84C-A76A-FB9545068A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84" y="876013"/>
            <a:ext cx="1331237" cy="356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B90853-82A4-FB48-8B4E-EF78600373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126" y="1958201"/>
            <a:ext cx="993151" cy="541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74EA295-5524-2E4E-A6F4-A81539353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1549" y="2164332"/>
            <a:ext cx="1390815" cy="33513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9AB2F1A9-21E0-BE41-A4E3-9445952D37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84" y="3034692"/>
            <a:ext cx="1459870" cy="379967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1E870735-CCF2-F741-B6A7-779A1EE773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992" y="3855061"/>
            <a:ext cx="1632907" cy="44610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CCEF6B36-D02A-0B4A-BE56-0247F74D58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01563" y="3087752"/>
            <a:ext cx="1270784" cy="273845"/>
          </a:xfrm>
          <a:prstGeom prst="rect">
            <a:avLst/>
          </a:prstGeom>
        </p:spPr>
      </p:pic>
      <p:pic>
        <p:nvPicPr>
          <p:cNvPr id="27" name="Picture 2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696026-9E43-AB4C-8906-5DE932C5354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084" y="4001417"/>
            <a:ext cx="1219743" cy="38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99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Vietnam IoT Solution Partners Network</a:t>
            </a:r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D22F90D1-0111-234F-8F9A-090C838D50D6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FCBFD11-34DD-0949-8A50-882DE2A440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942214"/>
              </p:ext>
            </p:extLst>
          </p:nvPr>
        </p:nvGraphicFramePr>
        <p:xfrm>
          <a:off x="360330" y="788670"/>
          <a:ext cx="8423340" cy="3779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67976">
                  <a:extLst>
                    <a:ext uri="{9D8B030D-6E8A-4147-A177-3AD203B41FA5}">
                      <a16:colId xmlns:a16="http://schemas.microsoft.com/office/drawing/2014/main" val="125487989"/>
                    </a:ext>
                  </a:extLst>
                </a:gridCol>
                <a:gridCol w="2543694">
                  <a:extLst>
                    <a:ext uri="{9D8B030D-6E8A-4147-A177-3AD203B41FA5}">
                      <a16:colId xmlns:a16="http://schemas.microsoft.com/office/drawing/2014/main" val="1913195971"/>
                    </a:ext>
                  </a:extLst>
                </a:gridCol>
                <a:gridCol w="1683074">
                  <a:extLst>
                    <a:ext uri="{9D8B030D-6E8A-4147-A177-3AD203B41FA5}">
                      <a16:colId xmlns:a16="http://schemas.microsoft.com/office/drawing/2014/main" val="122274706"/>
                    </a:ext>
                  </a:extLst>
                </a:gridCol>
                <a:gridCol w="2528596">
                  <a:extLst>
                    <a:ext uri="{9D8B030D-6E8A-4147-A177-3AD203B41FA5}">
                      <a16:colId xmlns:a16="http://schemas.microsoft.com/office/drawing/2014/main" val="3421012445"/>
                    </a:ext>
                  </a:extLst>
                </a:gridCol>
              </a:tblGrid>
              <a:tr h="58005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Hydroponic Farm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Mushroom Farm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Bird Nest House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 center Environment Monitoring Solutions</a:t>
                      </a: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37455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Automation, IoT, </a:t>
                      </a:r>
                      <a:r>
                        <a:rPr lang="en-US" sz="1400" b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IIoT</a:t>
                      </a:r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en-US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Condition</a:t>
                      </a:r>
                      <a:r>
                        <a:rPr lang="en-US" sz="14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Monitoring, </a:t>
                      </a:r>
                      <a:r>
                        <a:rPr lang="en-US" sz="1400" b="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Preventive Maintenance</a:t>
                      </a:r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HVAC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583901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City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MAP4D for Smart Nation</a:t>
                      </a: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Waste Water Monitoring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Water Well Monitoring</a:t>
                      </a: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985085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endParaRPr lang="x-non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ERP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MES Solutions</a:t>
                      </a:r>
                    </a:p>
                    <a:p>
                      <a:endParaRPr lang="x-none" sz="14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x-none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Smart Factory Solutions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ERP Solutions</a:t>
                      </a:r>
                      <a:b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</a:br>
                      <a:r>
                        <a:rPr lang="x-none" sz="14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MES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320430"/>
                  </a:ext>
                </a:extLst>
              </a:tr>
            </a:tbl>
          </a:graphicData>
        </a:graphic>
      </p:graphicFrame>
      <p:pic>
        <p:nvPicPr>
          <p:cNvPr id="19" name="Picture 2" descr="AgriConnect">
            <a:extLst>
              <a:ext uri="{FF2B5EF4-FFF2-40B4-BE49-F238E27FC236}">
                <a16:creationId xmlns:a16="http://schemas.microsoft.com/office/drawing/2014/main" id="{AA369D71-EAB8-B441-A495-EAA7A6070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892" y="1014722"/>
            <a:ext cx="1489727" cy="51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ông ty TNHH Dịch Vụ Giải Pháp Clearsky">
            <a:extLst>
              <a:ext uri="{FF2B5EF4-FFF2-40B4-BE49-F238E27FC236}">
                <a16:creationId xmlns:a16="http://schemas.microsoft.com/office/drawing/2014/main" id="{76E25545-7EF1-D14E-BE78-A0DF9123A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8461" y="1055485"/>
            <a:ext cx="1413906" cy="3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eader-for-web-HVAC">
            <a:extLst>
              <a:ext uri="{FF2B5EF4-FFF2-40B4-BE49-F238E27FC236}">
                <a16:creationId xmlns:a16="http://schemas.microsoft.com/office/drawing/2014/main" id="{E02FDF4A-2DFF-7A4F-8CB5-0A99108CC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7421" y="1806036"/>
            <a:ext cx="1324946" cy="61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>
            <a:extLst>
              <a:ext uri="{FF2B5EF4-FFF2-40B4-BE49-F238E27FC236}">
                <a16:creationId xmlns:a16="http://schemas.microsoft.com/office/drawing/2014/main" id="{00CFD7D2-2BFD-854C-9829-0FA3D1AAC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946" y="2846887"/>
            <a:ext cx="1343673" cy="537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>
            <a:extLst>
              <a:ext uri="{FF2B5EF4-FFF2-40B4-BE49-F238E27FC236}">
                <a16:creationId xmlns:a16="http://schemas.microsoft.com/office/drawing/2014/main" id="{660F65DC-0C74-7344-BDC4-077F0F78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3373" y="2759804"/>
            <a:ext cx="1186543" cy="72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SYSTEMEXE VN Co., Ltd">
            <a:extLst>
              <a:ext uri="{FF2B5EF4-FFF2-40B4-BE49-F238E27FC236}">
                <a16:creationId xmlns:a16="http://schemas.microsoft.com/office/drawing/2014/main" id="{5129C345-2A41-E743-ABF3-05932B8F82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221" r="40746"/>
          <a:stretch/>
        </p:blipFill>
        <p:spPr bwMode="auto">
          <a:xfrm>
            <a:off x="401021" y="3887738"/>
            <a:ext cx="1594171" cy="31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Think Next Co., Ltd. - JobSeekers.vn - IT Jobs in Vietnam">
            <a:extLst>
              <a:ext uri="{FF2B5EF4-FFF2-40B4-BE49-F238E27FC236}">
                <a16:creationId xmlns:a16="http://schemas.microsoft.com/office/drawing/2014/main" id="{E446B48B-D641-A14B-BBD5-B085D47EF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6289" y="3734580"/>
            <a:ext cx="1324946" cy="6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r="79052"/>
          <a:stretch/>
        </p:blipFill>
        <p:spPr>
          <a:xfrm>
            <a:off x="456305" y="1832472"/>
            <a:ext cx="1431489" cy="70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8214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1768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850C-5266-B34A-A501-8FC1AAA20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x-none" sz="3200" dirty="0"/>
              <a:t>Daviteq Milestones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01393-0017-6342-9CBE-27235A3DC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1" y="775063"/>
            <a:ext cx="8432800" cy="373003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09-2004: Company Registered (as shown in business license)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07-2006: Official operating with trading activities, distributing Process Instruments &amp; Controls products from famouse brands Emerson, Yokogawa, Magnetrol, Opto22, Crane, Komoto;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2009: The 1st Hardware R&amp;D team was formed to develop Sensors;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2010: The 1st product – Fuel Level Sensor PulseCAP10 was introduced to Vietnam market, for Transportation Industry;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2012: Started exporting PulseCAP10 fuel level sensors to Oversea markets;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2012: The Software R&amp;D team was formed to start develop the Connected Platform (the fomerly name of IoT Platform Globiots);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2014: The first IoT solutions was installed for customer, a Coffee factory, to monitor the Steam &amp; Boiler water quality;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2017: Started developing and manufacturing the Wireless Sensors using Sub-GHz technology from Texas Instruments;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2018: Started developing and manufacturing the LoRaWAN Wireless Sensors;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2019: Started developing and manufacturing the Sigfox Wireless Sensors;</a:t>
            </a: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x-none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1146" y="4680765"/>
            <a:ext cx="71593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b="1" dirty="0">
                <a:solidFill>
                  <a:schemeClr val="bg1"/>
                </a:solidFill>
              </a:rPr>
              <a:t>R&amp;D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5716E2-6796-1C4B-9983-BC2350ADE027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Confidential - Copyright by Daviteq - 2021</a:t>
            </a:r>
          </a:p>
        </p:txBody>
      </p:sp>
    </p:spTree>
    <p:extLst>
      <p:ext uri="{BB962C8B-B14F-4D97-AF65-F5344CB8AC3E}">
        <p14:creationId xmlns:p14="http://schemas.microsoft.com/office/powerpoint/2010/main" val="2257333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Daviteq – business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0" y="830958"/>
            <a:ext cx="7603427" cy="4080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Name		: Daviteq Technologies Inc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Registered trademark	: Daviteq, Globiots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Type			 		: Incorporation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Established			: 09-2004 (operated since 07-2006)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Nature of Business		: Developing &amp; Manufacturing Wireless Sensors &amp; IoT Products, Solutions 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Labor				: 30-50 people. R&amp;D: 10.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Registered Capital		: ~ 1M USD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 Capacity		: &gt; 50.000 products / year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Quality standard		: ISO9001-2015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Other Certificates		: CE Mark, EMC Test report, Safety Test Report…</a:t>
            </a:r>
          </a:p>
          <a:p>
            <a:pPr marL="0" indent="0">
              <a:buNone/>
            </a:pPr>
            <a:endParaRPr lang="en-US" sz="11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leading company in Vietnam to develop and manufacture sensor &amp; controls products :</a:t>
            </a:r>
          </a:p>
          <a:p>
            <a:pPr marL="342900" lvl="1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Wireless IoT Sensors</a:t>
            </a:r>
          </a:p>
          <a:p>
            <a:pPr marL="342900" lvl="1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Industrial IoT Gateway, Platform and Solutions</a:t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Smart fuel level sensor for Transportation Industry</a:t>
            </a:r>
          </a:p>
          <a:p>
            <a:pPr marL="342900" lvl="1" indent="0">
              <a:buNone/>
            </a:pPr>
            <a:endParaRPr lang="en-US" sz="11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lvl="1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Exporting to countries: Australia, New Zealand, Malaysia, Singapore, Philippines, India, Indonesia, UK,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Normay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4C5716E2-6796-1C4B-9983-BC2350ADE027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</a:rPr>
              <a:t>Confidential - Copyright by Daviteq - 2021</a:t>
            </a:r>
          </a:p>
        </p:txBody>
      </p:sp>
    </p:spTree>
    <p:extLst>
      <p:ext uri="{BB962C8B-B14F-4D97-AF65-F5344CB8AC3E}">
        <p14:creationId xmlns:p14="http://schemas.microsoft.com/office/powerpoint/2010/main" val="406608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8198" y="973666"/>
            <a:ext cx="6356195" cy="27131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name	(Vietnamese)			: Công ty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Cổ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Phần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Công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nghệ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Daviteq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Company name (English)				: Daviteq Technologies Inc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VAT Code							: 0303507984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Registered Address (for issuing Invoice)	: No. 91-93 Street 5, An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Phu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Ward, District 2, Ho 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  Chi Minh City, Vietnam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Operating Office Address				: No.11 Street 2G, Nam Hung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Vuong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Res., An Lac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	  Ward,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Binh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Tan Dist., Ho Chi Minh City, Vietnam.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Representative						: Mr. Nguyen Vinh Loc – President &amp; CEO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Tel								: +84-28-62682523/24</a:t>
            </a: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							: </a:t>
            </a:r>
            <a:r>
              <a:rPr lang="en-US" sz="1125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info@daviteq.com</a:t>
            </a:r>
            <a:endParaRPr lang="en-US" sz="11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Websites							: </a:t>
            </a:r>
            <a:r>
              <a:rPr lang="en-US" sz="1125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https://www.daviteq.com</a:t>
            </a:r>
            <a:endParaRPr lang="en-US" sz="112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34ED1D97-CE39-CC4E-AD33-CC2D42C3EDB1}"/>
              </a:ext>
            </a:extLst>
          </p:cNvPr>
          <p:cNvSpPr txBox="1">
            <a:spLocks/>
          </p:cNvSpPr>
          <p:nvPr/>
        </p:nvSpPr>
        <p:spPr>
          <a:xfrm>
            <a:off x="2971800" y="4946491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5D6C6D3-958F-6248-B7A4-C5DAA975A0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607" y="973666"/>
            <a:ext cx="1877483" cy="187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02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8651"/>
          </a:xfrm>
        </p:spPr>
        <p:txBody>
          <a:bodyPr>
            <a:normAutofit/>
          </a:bodyPr>
          <a:lstStyle/>
          <a:p>
            <a:r>
              <a:rPr lang="en-US" sz="3200" dirty="0"/>
              <a:t>Daviteq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219" y="830958"/>
            <a:ext cx="5576581" cy="408009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50" b="1" dirty="0">
                <a:solidFill>
                  <a:srgbClr val="3FC8F4"/>
                </a:solidFill>
              </a:rPr>
              <a:t>Our Mission</a:t>
            </a:r>
            <a:endParaRPr lang="en-US" sz="1350" dirty="0">
              <a:solidFill>
                <a:srgbClr val="3FC8F4"/>
              </a:solidFill>
            </a:endParaRPr>
          </a:p>
          <a:p>
            <a:pPr marL="0" indent="0">
              <a:buNone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 and manufacture state of the art and high-quality products to improve the efficiency customer’s business.</a:t>
            </a:r>
          </a:p>
          <a:p>
            <a:pPr marL="0" indent="0">
              <a:buNone/>
            </a:pPr>
            <a:endParaRPr lang="en-US" sz="1350" b="1" dirty="0">
              <a:solidFill>
                <a:srgbClr val="3FC8F4"/>
              </a:solidFill>
            </a:endParaRPr>
          </a:p>
          <a:p>
            <a:pPr marL="0" indent="0">
              <a:buNone/>
            </a:pPr>
            <a:r>
              <a:rPr lang="en-US" sz="1350" b="1" dirty="0">
                <a:solidFill>
                  <a:srgbClr val="3FC8F4"/>
                </a:solidFill>
              </a:rPr>
              <a:t>Our Values</a:t>
            </a:r>
            <a:endParaRPr lang="en-US" sz="1350" dirty="0">
              <a:solidFill>
                <a:srgbClr val="3FC8F4"/>
              </a:solidFill>
            </a:endParaRPr>
          </a:p>
          <a:p>
            <a:pPr marL="0" indent="0">
              <a:buNone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Produce products that are above customer’s expectation;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Our customers success is our target;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Create an inspiring work environment for every Daviteq employee</a:t>
            </a:r>
          </a:p>
          <a:p>
            <a:pPr marL="0" indent="0">
              <a:buNone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Sustainable development to build better life for everyone;</a:t>
            </a:r>
          </a:p>
          <a:p>
            <a:pPr marL="0" indent="0">
              <a:buNone/>
            </a:pPr>
            <a:endParaRPr lang="en-US" sz="1350" b="1" dirty="0">
              <a:solidFill>
                <a:srgbClr val="3FC8F4"/>
              </a:solidFill>
            </a:endParaRPr>
          </a:p>
          <a:p>
            <a:pPr marL="0" indent="0">
              <a:buNone/>
            </a:pPr>
            <a:r>
              <a:rPr lang="en-US" sz="1350" b="1" dirty="0">
                <a:solidFill>
                  <a:srgbClr val="3FC8F4"/>
                </a:solidFill>
              </a:rPr>
              <a:t>Operation Philosophy</a:t>
            </a:r>
            <a:endParaRPr lang="en-US" sz="1350" dirty="0">
              <a:solidFill>
                <a:srgbClr val="3FC8F4"/>
              </a:solidFill>
            </a:endParaRPr>
          </a:p>
          <a:p>
            <a:pPr>
              <a:buFontTx/>
              <a:buChar char="-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Planning our development;</a:t>
            </a:r>
          </a:p>
          <a:p>
            <a:pPr>
              <a:buFontTx/>
              <a:buChar char="-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Discipline in actions;</a:t>
            </a:r>
          </a:p>
          <a:p>
            <a:pPr>
              <a:buFontTx/>
              <a:buChar char="-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Creative in solutions</a:t>
            </a:r>
          </a:p>
          <a:p>
            <a:pPr>
              <a:buFontTx/>
              <a:buChar char="-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Flexible in issues;</a:t>
            </a:r>
          </a:p>
          <a:p>
            <a:pPr>
              <a:buFontTx/>
              <a:buChar char="-"/>
            </a:pP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Responsible in business;</a:t>
            </a:r>
          </a:p>
          <a:p>
            <a:pPr marL="0" indent="0">
              <a:buNone/>
            </a:pP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1C8F511-2499-F045-ACA7-8147C5A7F849}"/>
              </a:ext>
            </a:extLst>
          </p:cNvPr>
          <p:cNvSpPr txBox="1">
            <a:spLocks/>
          </p:cNvSpPr>
          <p:nvPr/>
        </p:nvSpPr>
        <p:spPr>
          <a:xfrm>
            <a:off x="2971800" y="4937945"/>
            <a:ext cx="2895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</a:rPr>
              <a:t>Confidential - Copyright by Daviteq - 2021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679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ART_0" val="eyIkaWQiOiIxIiwiQ3VsdHVyZUluZm9OYW1lIjoiZW4tVVMiLCJTdHlsZU5hbWUiOiJTdGFuZGFyZCIsIklzVGVtcGxhdGUiOmZhbHNlLCJWZXJzaW9uIjp7IiRpZCI6IjIiLCJWZXJzaW9uIjoiMy4wLjEiLCJPcmlnaW5hbEFzc2VtYmx5VmVyc2lvbiI6IjMuMDkuMDUuMDAiLCJFZGl0aW9uIjoiQmFzaWMiLCJJc1BsdXNFZGl0aW9uIjpmYWxzZX0sIkVmZmVjdCI6MSwiU3R5bGUiOnsiJGlkIjoiMyIsIlRpbWViYW5kU3R5bGUiOnsiJGlkIjoiNCIsIlNjYWxlTWFya2luZyI6MCwiU2hhcGUiOjAsIlNoYXBlU3R5bGUiOnsiJGlkIjoiNSIsIk1hcmdpbiI6eyIkaWQiOiI2IiwiVG9wIjowLCJMZWZ0IjoxMiwiUmlnaHQiOjEyLCJCb3R0b20iOjB9LCJQYWRkaW5nIjp7IiRpZCI6IjciLCJUb3AiOjUsIkxlZnQiOjAsIlJpZ2h0IjowLCJCb3R0b20iOjV9LCJCYWNrZ3JvdW5kIjp7IiRpZCI6IjgiLCJDb2xvciI6eyIkaWQiOiI5IiwiQSI6MjU1LCJSIjo2OCwiRyI6ODQsIkIiOjEwNn19LCJJc1Zpc2libGUiOnRydWUsIldpZHRoIjo4NTguMCwiSGVpZ2h0IjozMC4wLCJCb3JkZXJTdHlsZSI6eyIkaWQiOiIxMCIsIkxpbmVDb2xvciI6eyIkaWQiOiIxMSIsIiR0eXBlIjoiTkxSRS5Db21tb24uRG9tLlNvbGlkQ29sb3JCcnVzaCwgTkxSRS5Db21tb24iLCJDb2xvciI6eyIkaWQiOiIxMiIsIkEiOjI1NSwiUiI6MjU1LCJHIjowLCJCIjowfX0sIkxpbmVXZWlnaHQiOjAuMCwiTGluZVR5cGUiOjAsIlBhcmVudFN0eWxlIjpudWxsfSwiUGFyZW50U3R5bGUiOm51bGx9LCJSaWdodEVuZENhcHNTdHlsZSI6eyIkaWQiOiIxMyIsIkZvbnRTZXR0aW5ncyI6eyIkaWQiOiIxNCIsIkZvbnRTaXplIjoxOCwiRm9udE5hbWUiOiJDYWxpYnJpIiwiSXNCb2xkIjp0cnVlLCJJc0l0YWxpYyI6ZmFsc2UsIklzVW5kZXJsaW5lZCI6ZmFsc2UsIlBhcmVudFN0eWxlIjpudWxsfSwiQXV0b1NpemUiOjAsIkZvcmVncm91bmQiOnsiJGlkIjoiMTUiLCJDb2xvciI6eyIkaWQiOiIxNiIsIkEiOjI1NSwiUiI6MTkyLCJHIjo4MCwiQiI6Nzd9fSwiTWF4V2lkdGgiOiJJbmZpbml0eSIsIk1heEhlaWdodCI6IkluZmluaXR5IiwiU21hcnRGb3JlZ3JvdW5kSXNBY3RpdmUiOmZhbHNlLCJIb3Jpem9udGFsQWxpZ25tZW50IjowLCJWZXJ0aWNhbEFsaWdubWVudCI6MCwiU21hcnRGb3JlZ3JvdW5kIjpudWxsLCJNYXJnaW4iOnsiJGlkIjoiMTciLCJUb3AiOjAsIkxlZnQiOjAsIlJpZ2h0IjoyNSwiQm90dG9tIjowfSwiUGFkZGluZyI6eyIkaWQiOiIxOCIsIlRvcCI6MCwiTGVmdCI6MCwiUmlnaHQiOjAsIkJvdHRvbSI6MH0sIkJhY2tncm91bmQiOnsiJGlkIjoiMTkiLCJDb2xvciI6eyIkaWQiOiIyMCIsIkEiOjg5LCJSIjowLCJHIjowLCJCIjowfX0sIklzVmlzaWJsZSI6dHJ1ZSwiV2lkdGgiOjAuMCwiSGVpZ2h0IjowLjAsIkJvcmRlclN0eWxlIjpudWxsLCJQYXJlbnRTdHlsZSI6bnVsbH0sIkxlZnRFbmRDYXBzU3R5bGUiOnsiJGlkIjoiMjEiLCJGb250U2V0dGluZ3MiOnsiJGlkIjoiMjIiLCJGb250U2l6ZSI6MTgsIkZvbnROYW1lIjoiQ2FsaWJyaSIsIklzQm9sZCI6dHJ1ZSwiSXNJdGFsaWMiOmZhbHNlLCJJc1VuZGVybGluZWQiOmZhbHNlLCJQYXJlbnRTdHlsZSI6bnVsbH0sIkF1dG9TaXplIjowLCJGb3JlZ3JvdW5kIjp7IiRpZCI6IjIzIiwiQ29sb3IiOnsiJGlkIjoiMjQiLCJBIjoyNTUsIlIiOjE5MiwiRyI6ODAsIkIiOjc3fX0sIk1heFdpZHRoIjoiSW5maW5pdHkiLCJNYXhIZWlnaHQiOiJJbmZpbml0eSIsIlNtYXJ0Rm9yZWdyb3VuZElzQWN0aXZlIjpmYWxzZSwiSG9yaXpvbnRhbEFsaWdubWVudCI6MCwiVmVydGljYWxBbGlnbm1lbnQiOjAsIlNtYXJ0Rm9yZWdyb3VuZCI6bnVsbCwiTWFyZ2luIjp7IiRpZCI6IjI1IiwiVG9wIjowLCJMZWZ0IjoyNSwiUmlnaHQiOjAsIkJvdHRvbSI6MH0sIlBhZGRpbmciOnsiJGlkIjoiMjYiLCJUb3AiOjAsIkxlZnQiOjAsIlJpZ2h0IjowLCJCb3R0b20iOjB9LCJCYWNrZ3JvdW5kIjp7IiRpZCI6IjI3IiwiQ29sb3IiOnsiJHJlZiI6IjIwIn19LCJJc1Zpc2libGUiOnRydWUsIldpZHRoIjowLjAsIkhlaWdodCI6MC4wLCJCb3JkZXJTdHlsZSI6bnVsbCwiUGFyZW50U3R5bGUiOm51bGx9LCJUb2RheVRleHRTdHlsZSI6eyIkaWQiOiIyOCIsIkZvbnRTZXR0aW5ncyI6eyIkaWQiOiIyOSIsIkZvbnRTaXplIjoxMiwiRm9udE5hbWUiOiJDYWxpYnJpIiwiSXNCb2xkIjpmYWxzZSwiSXNJdGFsaWMiOmZhbHNlLCJJc1VuZGVybGluZWQiOmZhbHNlLCJQYXJlbnRTdHlsZSI6bnVsbH0sIkF1dG9TaXplIjowLCJGb3JlZ3JvdW5kIjp7IiRpZCI6IjMwIiwiQ29sb3IiOnsiJGlkIjoiMzEiLCJBIjoyNTUsIlIiOjAsIkciOjAsIkIiOjB9fSwiTWF4V2lkdGgiOjIwMC4wLCJNYXhIZWlnaHQiOiJJbmZpbml0eSIsIlNtYXJ0Rm9yZWdyb3VuZElzQWN0aXZlIjpmYWxzZSwiSG9yaXpvbnRhbEFsaWdubWVudCI6MCwiVmVydGljYWxBbGlnbm1lbnQiOjAsIlNtYXJ0Rm9yZWdyb3VuZCI6bnVsbCwiTWFyZ2luIjp7IiRpZCI6IjMyIiwiVG9wIjowLCJMZWZ0IjowLCJSaWdodCI6MCwiQm90dG9tIjowfSwiUGFkZGluZyI6eyIkaWQiOiIzMyIsIlRvcCI6MCwiTGVmdCI6MCwiUmlnaHQiOjAsIkJvdHRvbSI6MH0sIkJhY2tncm91bmQiOnsiJGlkIjoiMzQiLCJDb2xvciI6eyIkcmVmIjoiMjAifX0sIklzVmlzaWJsZSI6dHJ1ZSwiV2lkdGgiOjAuMCwiSGVpZ2h0IjowLjAsIkJvcmRlclN0eWxlIjpudWxsLCJQYXJlbnRTdHlsZSI6bnVsbH0sIlRvZGF5TWFya2VyU3R5bGUiOnsiJGlkIjoiMzUiLCJNYXJnaW4iOnsiJGlkIjoiMzYiLCJUb3AiOjAsIkxlZnQiOjAsIlJpZ2h0IjowLCJCb3R0b20iOjB9LCJQYWRkaW5nIjp7IiRpZCI6IjM3IiwiVG9wIjowLCJMZWZ0IjowLCJSaWdodCI6MCwiQm90dG9tIjowfSwiQmFja2dyb3VuZCI6eyIkaWQiOiIzOCIsIkNvbG9yIjp7IiRpZCI6IjM5IiwiQSI6MjU1LCJSIjoyNTUsIkciOjAsIkIiOjB9fSwiSXNWaXNpYmxlIjp0cnVlLCJXaWR0aCI6MC4wLCJIZWlnaHQiOjAuMCwiQm9yZGVyU3R5bGUiOm51bGwsIlBhcmVudFN0eWxlIjpudWxsfSwiU2NhbGVTdHlsZSI6eyIkaWQiOiI0MCIsIlNob3dTZWdtZW50U2VwYXJhdG9ycyI6dHJ1ZSwiU2VnbWVudFNlcGFyYXRvck9wYWNpdHkiOjMwLCJGb250U2V0dGluZ3MiOnsiJGlkIjoiNDEiLCJGb250U2l6ZSI6MTIsIkZvbnROYW1lIjoiQ2FsaWJyaSIsIklzQm9sZCI6ZmFsc2UsIklzSXRhbGljIjpmYWxzZSwiSXNVbmRlcmxpbmVkIjpmYWxzZSwiUGFyZW50U3R5bGUiOm51bGx9LCJBdXRvU2l6ZSI6MCwiRm9yZWdyb3VuZCI6eyIkaWQiOiI0MiIsIkNvbG9yIjp7IiRpZCI6IjQzIiwiQSI6MjU1LCJSIjoyNTUsIkciOjI1NSwiQiI6MjU1fX0sIk1heFdpZHRoIjoyMDAuMCwiTWF4SGVpZ2h0IjoiSW5maW5pdHkiLCJTbWFydEZvcmVncm91bmRJc0FjdGl2ZSI6ZmFsc2UsIkhvcml6b250YWxBbGlnbm1lbnQiOjAsIlZlcnRpY2FsQWxpZ25tZW50IjoxLCJTbWFydEZvcmVncm91bmQiOm51bGw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wLCJHIjowLCJCIjowfX0sIk1heFdpZHRoIjoyMDAuMCwiTWF4SGVpZ2h0IjoiSW5maW5pdHkiLCJTbWFydEZvcmVncm91bmRJc0FjdGl2ZSI6ZmFsc2UsIkhvcml6b250YWxBbGlnbm1lbnQiOjAsIlZlcnRpY2FsQWxpZ25tZW50IjowLCJTbWFydEZvcmVncm91bmQiOm51bGwsIk1hcmdpbiI6eyIkaWQiOiI2OSIsIlRvcCI6MCwiTGVmdCI6MCwiUmlnaHQiOjAsIkJvdHRvbSI6MH0sIlBhZGRpbmciOnsiJGlkIjoiNzAiLCJUb3AiOjAsIkxlZnQiOjAsIlJpZ2h0IjowLCJCb3R0b20iOjB9LCJCYWNrZ3JvdW5kIjp7IiRpZCI6IjcxIiwiQ29sb3IiOnsiJHJlZiI6IjIwIn19LCJJc1Zpc2libGUiOnRydWUsIldpZHRoIjowLjAsIkhlaWdodCI6MC4wLCJCb3JkZXJTdHlsZSI6bnVsbCwiUGFyZW50U3R5bGUiOm51bGx9LCJEYXRlU3R5bGUiOnsiJGlkIjoiNzIiLCJGb250U2V0dGluZ3MiOnsiJGlkIjoiNzMiLCJGb250U2l6ZSI6MTAsIkZvbnROYW1lIjoiQ2FsaWJyaSIsIklzQm9sZCI6ZmFsc2UsIklzSXRhbGljIjpmYWxzZSwiSXNVbmRlcmxpbmVkIjpmYWxzZSwiUGFyZW50U3R5bGUiOm51bGx9LCJBdXRvU2l6ZSI6MCwiRm9yZWdyb3VuZCI6eyIkaWQiOiI3NCIsIkNvbG9yIjp7IiRpZCI6Ijc1IiwiQSI6MjU1LCJSIjozMSwiRyI6NzMsIkIiOjEyNn19LCJNYXhXaWR0aCI6MjAwLjAsIk1heEhlaWdodCI6IkluZmluaXR5IiwiU21hcnRGb3JlZ3JvdW5kSXNBY3RpdmUiOmZhbHNlLCJIb3Jpem9udGFsQWxpZ25tZW50IjowLCJWZXJ0aWNhbEFsaWdubWVudCI6MCwiU21hcnRGb3JlZ3JvdW5kIjpudWxsLCJNYXJnaW4iOnsiJGlkIjoiNzYiLCJUb3AiOjAsIkxlZnQiOjAsIlJpZ2h0IjowLCJCb3R0b20iOjB9LCJQYWRkaW5nIjp7IiRpZCI6Ijc3IiwiVG9wIjowLCJMZWZ0IjowLCJSaWdodCI6MCwiQm90dG9tIjowfSwiQmFja2dyb3VuZCI6eyIkaWQiOiI3OCIsIkNvbG9yIjp7IiRyZWYiOiIyMCJ9fSwiSXNWaXNpYmxlIjp0cnVlLCJXaWR0aCI6MC4wLCJIZWlnaHQiOjAuMCwiQm9yZGVyU3R5bGUiOm51bGwsIlBhcmVudFN0eWxlIjpudWxsfSwiRGF0ZUZvcm1hdCI6eyIkaWQiOiI3OSIsIkZvcm1hdFN0cmluZyI6ImQvTS95eXl5IiwiU2VwYXJhdG9yIjoiLyIsIlVzZUludGVybmF0aW9uYWxEYXRlRm9ybWF0Ijp0cnVlfSwiSXNWaXNpYmxlIjp0cnVlLCJQYXJlbnRTdHlsZSI6bnVsbH0sIkRlZmF1bHRUYXNrU3R5bGUiOnsiJGlkIjoiODAiLCJTaGFwZSI6MC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5MiwiRyI6ODAsIkIiOjc3fX0sIk1heFdpZHRoIjoyMDAuMCwiTWF4SGVpZ2h0IjoiSW5maW5pdHkiLCJTbWFydEZvcmVncm91bmRJc0FjdGl2ZSI6ZmFsc2UsIkhvcml6b250YWxBbGlnbm1lbnQiOjAsIlZlcnRpY2FsQWxpZ25tZW50IjowLCJTbWFydEZvcmVncm91bmQiOm51bGwsIk1hcmdpbiI6eyIkaWQiOiI4NSIsIlRvcCI6MCwiTGVmdCI6MCwiUmlnaHQiOjAsIkJvdHRvbSI6MH0sIlBhZGRpbmciOnsiJGlkIjoiODYiLCJUb3AiOjAsIkxlZnQiOjAsIlJpZ2h0IjowLCJCb3R0b20iOjB9LCJCYWNrZ3JvdW5kIjp7IiRpZCI6Ijg3IiwiQ29sb3IiOnsiJHJlZiI6IjIwIn19LCJJc1Zpc2libGUiOnRydWUsIldpZHRoIjowLjAsIkhlaWdodCI6MC4wLCJCb3JkZXJTdHlsZSI6bnVsbCwiUGFyZW50U3R5bGUiOm51bGx9LCJEdXJhdGlvblN0eWxlIjp7IiRpZCI6Ijg4IiwiRm9udFNldHRpbmdzIjp7IiRpZCI6Ijg5IiwiRm9udFNpemUiOjEwLCJGb250TmFtZSI6IkNhbGlicmkiLCJJc0JvbGQiOmZhbHNlLCJJc0l0YWxpYyI6ZmFsc2UsIklzVW5kZXJsaW5lZCI6ZmFsc2UsIlBhcmVudFN0eWxlIjpudWxsfSwiQXV0b1NpemUiOjAsIkZvcmVncm91bmQiOnsiJGlkIjoiOTAiLCJDb2xvciI6eyIkaWQiOiI5MSIsIkEiOjI1NSwiUiI6MTkyLCJHIjo4MCwiQiI6Nzd9fSwiTWF4V2lkdGgiOjIwMC4wLCJNYXhIZWlnaHQiOiJJbmZpbml0eSIsIlNtYXJ0Rm9yZWdyb3VuZElzQWN0aXZlIjpmYWxzZSwiSG9yaXpvbnRhbEFsaWdubWVudCI6MCwiVmVydGljYWxBbGlnbm1lbnQiOjAsIlNtYXJ0Rm9yZWdyb3VuZCI6bnVsbCwiTWFyZ2luIjp7IiRpZCI6IjkyIiwiVG9wIjowLCJMZWZ0IjowLCJSaWdodCI6MCwiQm90dG9tIjowfSwiUGFkZGluZyI6eyIkaWQiOiI5MyIsIlRvcCI6MCwiTGVmdCI6MCwiUmlnaHQiOjAsIkJvdHRvbSI6MH0sIkJhY2tncm91bmQiOnsiJGlkIjoiOTQiLCJDb2xvciI6eyIkcmVmIjoiMjAifX0sIklzVmlzaWJsZSI6dHJ1ZSwiV2lkdGgiOjAuMCwiSGVpZ2h0IjowLjAsIkJvcmRlclN0eWxlIjpudWxsLCJQYXJlbnRTdHlsZSI6bnVsbH0sIkhvcml6b250YWxDb25uZWN0b3JTdHlsZSI6eyIkaWQiOiI5NSIsIkxpbmVDb2xvciI6eyIkaWQiOiI5NiIsIiR0eXBlIjoiTkxSRS5Db21tb24uRG9tLlNvbGlkQ29sb3JCcnVzaCwgTkxSRS5Db21tb24iLCJDb2xvciI6eyIkaWQiOiI5NyIsIkEiOjI1NSwiUiI6MjA0LCJHIjoyMDQsIkIiOjIwNH19LCJMaW5lV2VpZ2h0IjoxLjAsIkxpbmVUeXBlIjowLCJQYXJlbnRTdHlsZSI6bnVsbH0sIlZlcnRpY2FsQ29ubmVjdG9yU3R5bGUiOnsiJGlkIjoiOTgiLCJMaW5lQ29sb3IiOnsiJGlkIjoiOTkiLCIkdHlwZSI6Ik5MUkUuQ29tbW9uLkRvbS5Tb2xpZENvbG9yQnJ1c2gsIE5MUkUuQ29tbW9uIiwiQ29sb3IiOnsiJGlkIjoiMTAwIiwiQSI6MjU1LCJSIjoyMDQsIkciOjIwNCwiQiI6MjA0fX0sIkxpbmVXZWlnaHQiOjAuMCwiTGluZVR5cGUiOjAsIlBhcmVudFN0eWxlIjpudWxsfSwiTWFyZ2luIjpudWxsLCJTdGFydERhdGVQb3NpdGlvbiI6NCwiRW5kRGF0ZVBvc2l0aW9uIjo0LCJUaXRsZVBvc2l0aW9uIjo1LCJEdXJhdGlvblBvc2l0aW9uIjo2LCJQZXJjZW50YWdlQ29tcGxldGVkUG9zaXRpb24iOjYsIlNwYWNpbmciOjUsIklzQmVsb3dUaW1lYmFuZCI6dHJ1ZSwiUGVyY2VudGFnZUNvbXBsZXRlU2hhcGVPcGFjaXR5IjozNSwiU2hhcGVTdHlsZSI6eyIkaWQiOiIxMDEiLCJNYXJnaW4iOnsiJGlkIjoiMTAyIiwiVG9wIjowLCJMZWZ0Ijo0LCJSaWdodCI6NCwiQm90dG9tIjowfSwiUGFkZGluZyI6eyIkaWQiOiIxMDMiLCJUb3AiOjAsIkxlZnQiOjAsIlJpZ2h0IjowLCJCb3R0b20iOjB9LCJCYWNrZ3JvdW5kIjpudWxsLCJJc1Zpc2libGUiOnRydWUsIldpZHRoIjowLjAsIkhlaWdodCI6MTYuMCwiQm9yZGVyU3R5bGUiOnsiJGlkIjoiMTA0IiwiTGluZUNvbG9yIjp7IiRpZCI6IjEwNSIsIiR0eXBlIjoiTkxSRS5Db21tb24uRG9tLlNvbGlkQ29sb3JCcnVzaCwgTkxSRS5Db21tb24iLCJDb2xvciI6eyIkaWQiOiIxMDYiLCJBIjoyNTUsIlIiOjI1NSwiRyI6MCwiQiI6MH19LCJMaW5lV2VpZ2h0IjowLjAsIkxpbmVUeXBlIjowLCJQYXJlbnRTdHlsZSI6bnVsbH0sIlBhcmVudFN0eWxlIjpudWxsfSwiVGl0bGVTdHlsZSI6eyIkaWQiOiIxMDciLCJGb250U2V0dGluZ3MiOnsiJGlkIjoiMTA4IiwiRm9udFNpemUiOjExLCJGb250TmFtZSI6IkNhbGlicmkiLCJJc0JvbGQiOnRydWUsIklzSXRhbGljIjpmYWxzZSwiSXNVbmRlcmxpbmVkIjpmYWxzZSwiUGFyZW50U3R5bGUiOm51bGx9LCJBdXRvU2l6ZSI6MCwiRm9yZWdyb3VuZCI6eyIkaWQiOiIxMDkiLCJDb2xvciI6eyIkaWQiOiIxMTAiLCJBIjoyNTUsIlIiOjAsIkciOjAsIkIiOjB9fSwiTWF4V2lkdGgiOjcyMC4wLCJNYXhIZWlnaHQiOiJJbmZpbml0eSIsIlNtYXJ0Rm9yZWdyb3VuZElzQWN0aXZlIjpmYWxzZSwiSG9yaXpvbnRhbEFsaWdubWVudCI6MCwiVmVydGljYWxBbGlnbm1lbnQiOjAsIlNtYXJ0Rm9yZWdyb3VuZCI6bnVsbCwiTWFyZ2luIjp7IiRpZCI6IjExMSIsIlRvcCI6MCwiTGVmdCI6MCwiUmlnaHQiOjAsIkJvdHRvbSI6MH0sIlBhZGRpbmciOnsiJGlkIjoiMTEyIiwiVG9wIjowLCJMZWZ0IjowLCJSaWdodCI6MCwiQm90dG9tIjowfSwiQmFja2dyb3VuZCI6eyIkaWQiOiIxMTMiLCJDb2xvciI6eyIkcmVmIjoiMjAifX0sIklzVmlzaWJsZSI6dHJ1ZSwiV2lkdGgiOjAuMCwiSGVpZ2h0IjowLjAsIkJvcmRlclN0eWxlIjpudWxsLCJQYXJlbnRTdHlsZSI6bnVsbH0sIkRhdGVTdHlsZSI6eyIkaWQiOiIxMTQiLCJGb250U2V0dGluZ3MiOnsiJGlkIjoiMTE1IiwiRm9udFNpemUiOjEwLCJGb250TmFtZSI6IkNhbGlicmkiLCJJc0JvbGQiOmZhbHNlLCJJc0l0YWxpYyI6ZmFsc2UsIklzVW5kZXJsaW5lZCI6ZmFsc2UsIlBhcmVudFN0eWxlIjpudWxsfSwiQXV0b1NpemUiOjAsIkZvcmVncm91bmQiOnsiJGlkIjoiMTE2IiwiQ29sb3IiOnsiJGlkIjoiMTE3IiwiQSI6MjU1LCJSIjozMSwiRyI6NzMsIkIiOjEyNn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kL00veXl5eSIsIlNlcGFyYXRvciI6Ii8iLCJVc2VJbnRlcm5hdGlvbmFsRGF0ZUZvcm1hdCI6dHJ1ZX0sIklzVmlzaWJsZSI6dHJ1ZSwiUGFyZW50U3R5bGUiOm51bGx9LCJTaG93RWxhcHNlZFRpbWVHcmFkaWVudFN0eWxlIjpmYWxzZX0sIlNjYWxlIjp7IiRpZCI6IjEyMiIsIlN0YXJ0RGF0ZSI6IjIwMDQtMTEtMjJUMjM6NTk6NTkuOTk5WiIsIkVuZERhdGUiOiIyMDE3LTAxLTI0VDIzOjU5OjU5Ljk5OVoiLCJGb3JtYXQiOiJNTSIsIlR5cGUiOjQsIkF1dG9EYXRlUmFuZ2UiOnRydWUsIldvcmtpbmdEYXlzIjozMSwiVG9kYXlNYXJrZXJUZXh0IjoiVG9kYXkiLCJBdXRvU2NhbGVUeXBlIjpmYWxzZX0sIk1pbGVzdG9uZXMiOlt7IiRpZCI6IjEyMyIsIkRhdGUiOiIyMDA0LTExLTIyVDIzOjU5OjU5Ljk5OVoiLCJTdHlsZSI6eyIkaWQiOiIxMjQiLCJTaGFwZSI6MiwiQ29ubmVjdG9yTWFyZ2luIjp7IiRyZWYiOiI1NCJ9LCJDb25uZWN0b3JTdHlsZSI6eyIkaWQiOiIxMjUiLCJMaW5lQ29sb3IiOnsiJGlkIjoiMTI2IiwiJHR5cGUiOiJOTFJFLkNvbW1vbi5Eb20uU29saWRDb2xvckJydXNoLCBOTFJFLkNvbW1vbiIsIkNvbG9yIjp7IiRpZCI6IjEyNyIsIkEiOjEyNywiUiI6MzEsIkciOjczLCJCIjoxMjV9fSwiTGluZVdlaWdodCI6MS4wLCJMaW5lVHlwZSI6MCwiUGFyZW50U3R5bGUiOnsiJHJlZiI6IjU1In19LCJJc0JlbG93VGltZWJhbmQiOmZhbHNlLCJIaWRlRGF0ZSI6ZmFsc2UsIlNoYXBlU2l6ZSI6MSwiU3BhY2luZyI6MS4wLCJQYWRkaW5nIjp7IiRyZWYiOiI1OCJ9LCJTaGFwZVN0eWxlIjp7IiRpZCI6IjEyOCIsIk1hcmdpbiI6eyIkcmVmIjoiNjAifSwiUGFkZGluZyI6eyIkcmVmIjoiNjEifSwiQmFja2dyb3VuZCI6eyIkaWQiOiIxMjkiLCJDb2xvciI6eyIkaWQiOiIxMzAiLCJBIjoyNTUsIlIiOjMxLCJHIjo3MywiQiI6MTI1fX0sIklzVmlzaWJsZSI6dHJ1ZSwiV2lkdGgiOjE4LjAsIkhlaWdodCI6MjAuMCwiQm9yZGVyU3R5bGUiOnsiJGlkIjoiMTMxIiwiTGluZUNvbG9yIjp7IiRyZWYiOiI2MyJ9LCJMaW5lV2VpZ2h0IjowLjAsIkxpbmVUeXBlIjowLCJQYXJlbnRTdHlsZSI6eyIkcmVmIjoiNjIifX0sIlBhcmVudFN0eWxlIjp7IiRyZWYiOiI1OSJ9fSwiVGl0bGVTdHlsZSI6eyIkaWQiOiIxMzIiLCJGb250U2V0dGluZ3MiOnsiJGlkIjoiMTMzIiwiRm9udFNpemUiOjExLCJGb250TmFtZSI6IkNhbGlicmkiLCJJc0JvbGQiOnRydWUsIklzSXRhbGljIjpmYWxzZSwiSXNVbmRlcmxpbmVkIjpmYWxzZSwiUGFyZW50U3R5bGUiOnsiJHJlZiI6IjY2In19LCJBdXRvU2l6ZSI6MiwiRm9yZWdyb3VuZCI6eyIkcmVmIjoiNjcifSwiTWF4V2lkdGgiOjExOS40MDg4OTczOTk5MDIzNC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M0IiwiTGluZUNvbG9yIjpudWxsLCJMaW5lV2VpZ2h0IjowLjAsIkxpbmVUeXBlIjowLCJQYXJlbnRTdHlsZSI6bnVsbH0sIlBhcmVudFN0eWxlIjp7IiRyZWYiOiI2NSJ9fSwiRGF0ZVN0eWxlIjp7IiRpZCI6IjEzNSIsIkZvbnRTZXR0aW5ncyI6eyIkaWQiOiIxMzY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MzciLCJMaW5lQ29sb3IiOm51bGwsIkxpbmVXZWlnaHQiOjAuMCwiTGluZVR5cGUiOjAsIlBhcmVudFN0eWxlIjpudWxsfSwiUGFyZW50U3R5bGUiOnsiJHJlZiI6IjcyIn19LCJEYXRlRm9ybWF0Ijp7IiRpZCI6IjEzOCIsIkZvcm1hdFN0cmluZyI6ImQvTS95eXl5IiwiU2VwYXJhdG9yIjoiLyIsIlVzZUludGVybmF0aW9uYWxEYXRlRm9ybWF0Ijp0cnVlfSwiSXNWaXNpYmxlIjp0cnVlLCJQYXJlbnRTdHlsZSI6eyIkcmVmIjoiNTMifX0sIlBvc2l0aW9uIjp7IlJhdGlvIjowLjEwNzEyMzUxMTQyMDM1NTkxLCJJc0N1c3RvbSI6dHJ1ZX0sIklkIjoiYTNkMGQ4YTctNjRlMy00ODIwLWJmYTAtYzg5YjBlNWUzMzIxIiwiSW1wb3J0SWQiOm51bGwsIlRpdGxlIjoiRGF2aXRlcSBlc3RhYmxpc2hlZCIsIk5vdGUiOm51bGwsIkh5cGVybGluayI6bnVsbCwiSXNDaGFuZ2VkIjpmYWxzZSwiSXNOZXciOmZhbHNlfSx7IiRpZCI6IjEzOSIsIkRhdGUiOiIyMDExLTA0LTIwVDIzOjU5OjU5Ljk5OVoiLCJTdHlsZSI6eyIkaWQiOiIxNDAiLCJTaGFwZSI6MiwiQ29ubmVjdG9yTWFyZ2luIjp7IiRyZWYiOiI1NCJ9LCJDb25uZWN0b3JTdHlsZSI6eyIkaWQiOiIxNDEiLCJMaW5lQ29sb3IiOnsiJGlkIjoiMTQyIiwiJHR5cGUiOiJOTFJFLkNvbW1vbi5Eb20uU29saWRDb2xvckJydXNoLCBOTFJFLkNvbW1vbiIsIkNvbG9yIjp7IiRpZCI6IjE0MyIsIkEiOjEyNywiUiI6MzEsIkciOjczLCJCIjoxMjV9fSwiTGluZVdlaWdodCI6MS4wLCJMaW5lVHlwZSI6MCwiUGFyZW50U3R5bGUiOnsiJHJlZiI6IjU1In19LCJJc0JlbG93VGltZWJhbmQiOmZhbHNlLCJIaWRlRGF0ZSI6ZmFsc2UsIlNoYXBlU2l6ZSI6MSwiU3BhY2luZyI6MS4wLCJQYWRkaW5nIjp7IiRyZWYiOiI1OCJ9LCJTaGFwZVN0eWxlIjp7IiRpZCI6IjE0NCIsIk1hcmdpbiI6eyIkcmVmIjoiNjAifSwiUGFkZGluZyI6eyIkcmVmIjoiNjEifSwiQmFja2dyb3VuZCI6eyIkaWQiOiIxNDUiLCJDb2xvciI6eyIkaWQiOiIxNDYiLCJBIjoyNTUsIlIiOjMxLCJHIjo3MywiQiI6MTI1fX0sIklzVmlzaWJsZSI6dHJ1ZSwiV2lkdGgiOjE4LjAsIkhlaWdodCI6MjAuMCwiQm9yZGVyU3R5bGUiOnsiJGlkIjoiMTQ3IiwiTGluZUNvbG9yIjp7IiRyZWYiOiI2MyJ9LCJMaW5lV2VpZ2h0IjowLjAsIkxpbmVUeXBlIjowLCJQYXJlbnRTdHlsZSI6eyIkcmVmIjoiNjIifX0sIlBhcmVudFN0eWxlIjp7IiRyZWYiOiI1OSJ9fSwiVGl0bGVTdHlsZSI6eyIkaWQiOiIxNDgiLCJGb250U2V0dGluZ3MiOnsiJGlkIjoiMTQ5IiwiRm9udFNpemUiOjExLCJGb250TmFtZSI6IkNhbGlicmkiLCJJc0JvbGQiOnRydWUsIklzSXRhbGljIjpmYWxzZSwiSXNVbmRlcmxpbmVkIjpmYWxzZSwiUGFyZW50U3R5bGUiOnsiJHJlZiI6IjY2In19LCJBdXRvU2l6ZSI6MiwiRm9yZWdyb3VuZCI6eyIkcmVmIjoiNjcifSwiTWF4V2lkdGgiOjExOC40NTQ0MDY3MzgyODEy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UwIiwiTGluZUNvbG9yIjpudWxsLCJMaW5lV2VpZ2h0IjowLjAsIkxpbmVUeXBlIjowLCJQYXJlbnRTdHlsZSI6bnVsbH0sIlBhcmVudFN0eWxlIjp7IiRyZWYiOiI2NSJ9fSwiRGF0ZVN0eWxlIjp7IiRpZCI6IjE1MSIsIkZvbnRTZXR0aW5ncyI6eyIkaWQiOiIxNTI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NTMiLCJMaW5lQ29sb3IiOm51bGwsIkxpbmVXZWlnaHQiOjAuMCwiTGluZVR5cGUiOjAsIlBhcmVudFN0eWxlIjpudWxsfSwiUGFyZW50U3R5bGUiOnsiJHJlZiI6IjcyIn19LCJEYXRlRm9ybWF0Ijp7IiRpZCI6IjE1NCIsIkZvcm1hdFN0cmluZyI6ImQvTS95eXl5IiwiU2VwYXJhdG9yIjoiLyIsIlVzZUludGVybmF0aW9uYWxEYXRlRm9ybWF0Ijp0cnVlfSwiSXNWaXNpYmxlIjp0cnVlLCJQYXJlbnRTdHlsZSI6eyIkcmVmIjoiNTMifX0sIlBvc2l0aW9uIjp7IlJhdGlvIjowLjAsIklzQ3VzdG9tIjpmYWxzZX0sIklkIjoiYjQyZDcyNzAtMmQyMy00M2JiLWI4Y2ItZDBlZWMzYmVkZjA4IiwiSW1wb3J0SWQiOm51bGwsIlRpdGxlIjoiMjAwOTogXHUwMDBiU3RhcnQgUiZEIiwiTm90ZSI6bnVsbCwiSHlwZXJsaW5rIjpudWxsLCJJc0NoYW5nZWQiOmZhbHNlLCJJc05ldyI6ZmFsc2V9LHsiJGlkIjoiMTU1IiwiRGF0ZSI6IjIwMTItMTEtMjlUMjM6NTk6NTkuOTk5WiIsIlN0eWxlIjp7IiRpZCI6IjE1NiIsIlNoYXBlIjoyLCJDb25uZWN0b3JNYXJnaW4iOnsiJHJlZiI6IjU0In0sIkNvbm5lY3RvclN0eWxlIjp7IiRpZCI6IjE1NyIsIkxpbmVDb2xvciI6eyIkaWQiOiIxNTgiLCIkdHlwZSI6Ik5MUkUuQ29tbW9uLkRvbS5Tb2xpZENvbG9yQnJ1c2gsIE5MUkUuQ29tbW9uIiwiQ29sb3IiOnsiJGlkIjoiMTU5IiwiQSI6MTI3LCJSIjo3OSwiRyI6MTI5LCJCIjoxODl9fSwiTGluZVdlaWdodCI6MS4wLCJMaW5lVHlwZSI6MCwiUGFyZW50U3R5bGUiOnsiJHJlZiI6IjU1In19LCJJc0JlbG93VGltZWJhbmQiOmZhbHNlLCJIaWRlRGF0ZSI6ZmFsc2UsIlNoYXBlU2l6ZSI6MSwiU3BhY2luZyI6MS4wLCJQYWRkaW5nIjp7IiRyZWYiOiI1OCJ9LCJTaGFwZVN0eWxlIjp7IiRpZCI6IjE2MCIsIk1hcmdpbiI6eyIkcmVmIjoiNjAifSwiUGFkZGluZyI6eyIkcmVmIjoiNjEifSwiQmFja2dyb3VuZCI6eyIkaWQiOiIxNjEiLCJDb2xvciI6eyIkaWQiOiIxNjIiLCJBIjoyNTUsIlIiOjc5LCJHIjoxMjksIkIiOjE4OX19LCJJc1Zpc2libGUiOnRydWUsIldpZHRoIjoxOC4wLCJIZWlnaHQiOjIwLjAsIkJvcmRlclN0eWxlIjp7IiRpZCI6IjE2MyIsIkxpbmVDb2xvciI6eyIkcmVmIjoiNjMifSwiTGluZVdlaWdodCI6MC4wLCJMaW5lVHlwZSI6MCwiUGFyZW50U3R5bGUiOnsiJHJlZiI6IjYyIn19LCJQYXJlbnRTdHlsZSI6eyIkcmVmIjoiNTkifX0sIlRpdGxlU3R5bGUiOnsiJGlkIjoiMTY0IiwiRm9udFNldHRpbmdzIjp7IiRpZCI6IjE2NSIsIkZvbnRTaXplIjoxMSwiRm9udE5hbWUiOiJDYWxpYnJpIiwiSXNCb2xkIjp0cnVlLCJJc0l0YWxpYyI6ZmFsc2UsIklzVW5kZXJsaW5lZCI6ZmFsc2UsIlBhcmVudFN0eWxlIjp7IiRyZWYiOiI2NiJ9fSwiQXV0b1NpemUiOjIsIkZvcmVncm91bmQiOnsiJHJlZiI6IjY3In0sIk1heFdpZHRoIjoyMDIuMTg1MTk1OTIyODUxNTYsIk1heEhlaWdodCI6IkluZmluaXR5IiwiU21hcnRGb3JlZ3JvdW5kSXNBY3RpdmUiOmZhbHNlLCJIb3Jpem9udGFsQWxpZ25tZW50IjowLCJWZXJ0aWNhbEFsaWdubWVudCI6MCwiU21hcnRGb3JlZ3JvdW5kIjpudWxsLCJNYXJnaW4iOnsiJHJlZiI6IjY5In0sIlBhZGRpbmciOnsiJHJlZiI6IjcwIn0sIkJhY2tncm91bmQiOnsiJHJlZiI6IjcxIn0sIklzVmlzaWJsZSI6dHJ1ZSwiV2lkdGgiOjAuMCwiSGVpZ2h0IjowLjAsIkJvcmRlclN0eWxlIjp7IiRpZCI6IjE2NiIsIkxpbmVDb2xvciI6bnVsbCwiTGluZVdlaWdodCI6MC4wLCJMaW5lVHlwZSI6MCwiUGFyZW50U3R5bGUiOm51bGx9LCJQYXJlbnRTdHlsZSI6eyIkcmVmIjoiNjUifX0sIkRhdGVTdHlsZSI6eyIkaWQiOiIxNjciLCJGb250U2V0dGluZ3MiOnsiJGlkIjoiMTY4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0cnVlLCJXaWR0aCI6MC4wLCJIZWlnaHQiOjAuMCwiQm9yZGVyU3R5bGUiOnsiJGlkIjoiMTY5IiwiTGluZUNvbG9yIjpudWxsLCJMaW5lV2VpZ2h0IjowLjAsIkxpbmVUeXBlIjowLCJQYXJlbnRTdHlsZSI6bnVsbH0sIlBhcmVudFN0eWxlIjp7IiRyZWYiOiI3MiJ9fSwiRGF0ZUZvcm1hdCI6eyIkaWQiOiIxNzAiLCJGb3JtYXRTdHJpbmciOiJkL00veXl5eSIsIlNlcGFyYXRvciI6Ii8iLCJVc2VJbnRlcm5hdGlvbmFsRGF0ZUZvcm1hdCI6dHJ1ZX0sIklzVmlzaWJsZSI6dHJ1ZSwiUGFyZW50U3R5bGUiOnsiJHJlZiI6IjUzIn19LCJQb3NpdGlvbiI6eyJSYXRpbyI6MC4yNzYzOTUwNjU2ODQzNzc0NCwiSXNDdXN0b20iOnRydWV9LCJJZCI6IjJmY2I4ODcwLTY2YmItNDU5ZS05MDdlLTE4MDRkOGJlZTljNyIsIkltcG9ydElkIjpudWxsLCJUaXRsZSI6IkxhdW5jaCBQdWxzQ0FQIDEwIGluIFZpZXRuYW0iLCJOb3RlIjpudWxsLCJIeXBlcmxpbmsiOm51bGwsIklzQ2hhbmdlZCI6ZmFsc2UsIklzTmV3IjpmYWxzZX0seyIkaWQiOiIxNzEiLCJEYXRlIjoiMjAxNS0xMS0xNVQyMzo1OTo1OS45OTlaIiwiU3R5bGUiOnsiJGlkIjoiMTcyIiwiU2hhcGUiOjIsIkNvbm5lY3Rvck1hcmdpbiI6eyIkcmVmIjoiNTQifSwiQ29ubmVjdG9yU3R5bGUiOnsiJGlkIjoiMTczIiwiTGluZUNvbG9yIjp7IiRpZCI6IjE3NCIsIiR0eXBlIjoiTkxSRS5Db21tb24uRG9tLlNvbGlkQ29sb3JCcnVzaCwgTkxSRS5Db21tb24iLCJDb2xvciI6eyIkaWQiOiIxNzUiLCJBIjoxMjcsIlIiOjAsIkciOjExNCwiQiI6MTg4fX0sIkxpbmVXZWlnaHQiOjEuMCwiTGluZVR5cGUiOjAsIlBhcmVudFN0eWxlIjp7IiRyZWYiOiI1NSJ9fSwiSXNCZWxvd1RpbWViYW5kIjpmYWxzZSwiSGlkZURhdGUiOmZhbHNlLCJTaGFwZVNpemUiOjEsIlNwYWNpbmciOjEuMCwiUGFkZGluZyI6eyIkcmVmIjoiNTgifSwiU2hhcGVTdHlsZSI6eyIkaWQiOiIxNzYiLCJNYXJnaW4iOnsiJHJlZiI6IjYwIn0sIlBhZGRpbmciOnsiJHJlZiI6IjYxIn0sIkJhY2tncm91bmQiOnsiJGlkIjoiMTc3IiwiQ29sb3IiOnsiJGlkIjoiMTc4IiwiQSI6MjU1LCJSIjowLCJHIjoxMTQsIkIiOjE4OH19LCJJc1Zpc2libGUiOnRydWUsIldpZHRoIjoxOC4wLCJIZWlnaHQiOjIwLjAsIkJvcmRlclN0eWxlIjp7IiRpZCI6IjE3OSIsIkxpbmVDb2xvciI6eyIkcmVmIjoiNjMifSwiTGluZVdlaWdodCI6MC4wLCJMaW5lVHlwZSI6MCwiUGFyZW50U3R5bGUiOnsiJHJlZiI6IjYyIn19LCJQYXJlbnRTdHlsZSI6eyIkcmVmIjoiNTkifX0sIlRpdGxlU3R5bGUiOnsiJGlkIjoiMTgwIiwiRm9udFNldHRpbmdzIjp7IiRpZCI6IjE4MSIsIkZvbnRTaXplIjoxMSwiRm9udE5hbWUiOiJDYWxpYnJpIiwiSXNCb2xkIjp0cnVlLCJJc0l0YWxpYyI6ZmFsc2UsIklzVW5kZXJsaW5lZCI6ZmFsc2UsIlBhcmVudFN0eWxlIjp7IiRyZWYiOiI2NiJ9fSwiQXV0b1NpemUiOjIsIkZvcmVncm91bmQiOnsiJHJlZiI6IjY3In0sIk1heFdpZHRoIjo4MS4wNjEzNDAzMzIwMzEyNSwiTWF4SGVpZ2h0IjoiSW5maW5pdHkiLCJTbWFydEZvcmVncm91bmRJc0FjdGl2ZSI6ZmFsc2UsIkhvcml6b250YWxBbGlnbm1lbnQiOjAsIlZlcnRpY2FsQWxpZ25tZW50IjowLCJTbWFydEZvcmVncm91bmQiOm51bGwsIk1hcmdpbiI6eyIkcmVmIjoiNjkifSwiUGFkZGluZyI6eyIkcmVmIjoiNzAifSwiQmFja2dyb3VuZCI6eyIkcmVmIjoiNzEifSwiSXNWaXNpYmxlIjp0cnVlLCJXaWR0aCI6MC4wLCJIZWlnaHQiOjAuMCwiQm9yZGVyU3R5bGUiOnsiJGlkIjoiMTgyIiwiTGluZUNvbG9yIjpudWxsLCJMaW5lV2VpZ2h0IjowLjAsIkxpbmVUeXBlIjowLCJQYXJlbnRTdHlsZSI6bnVsbH0sIlBhcmVudFN0eWxlIjp7IiRyZWYiOiI2NSJ9fSwiRGF0ZVN0eWxlIjp7IiRpZCI6IjE4MyIsIkZvbnRTZXR0aW5ncyI6eyIkaWQiOiIxOD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nRydWUsIldpZHRoIjowLjAsIkhlaWdodCI6MC4wLCJCb3JkZXJTdHlsZSI6eyIkaWQiOiIxODUiLCJMaW5lQ29sb3IiOm51bGwsIkxpbmVXZWlnaHQiOjAuMCwiTGluZVR5cGUiOjAsIlBhcmVudFN0eWxlIjpudWxsfSwiUGFyZW50U3R5bGUiOnsiJHJlZiI6IjcyIn19LCJEYXRlRm9ybWF0Ijp7IiRpZCI6IjE4NiIsIkZvcm1hdFN0cmluZyI6ImQvTS95eXl5IiwiU2VwYXJhdG9yIjoiLyIsIlVzZUludGVybmF0aW9uYWxEYXRlRm9ybWF0Ijp0cnVlfSwiSXNWaXNpYmxlIjp0cnVlLCJQYXJlbnRTdHlsZSI6eyIkcmVmIjoiNTMifX0sIlBvc2l0aW9uIjp7IlJhdGlvIjowLjE4NTU0MzE0NzMzNDM0NjA3LCJJc0N1c3RvbSI6dHJ1ZX0sIklkIjoiYjA3ODdkZTUtMTkzZC00NDM0LTgzMDEtMTNiODY0MGZiZDQzIiwiSW1wb3J0SWQiOm51bGwsIlRpdGxlIjoiU3RhcnQgRXhwb3J0IiwiTm90ZSI6bnVsbCwiSHlwZXJsaW5rIjpudWxsLCJJc0NoYW5nZWQiOmZhbHNlLCJJc05ldyI6ZmFsc2V9XSwiVGFza3MiOlt7IiRpZCI6IjE4NyIsIkdyb3VwTmFtZSI6bnVsbCwiU3RhcnREYXRlIjoiMjAxMS0wMS0xMVQwMDowMDowMFoiLCJFbmREYXRlIjoiMjAxNy0wMS0yNFQyMzo1OTo1OS45OTlaIiwiUGVyY2VudGFnZUNvbXBsZXRlIjpudWxsLCJTdHlsZSI6eyIkaWQiOiIxODgiLCJTaGFwZSI6MSwiU2hhcGVUaGlja25lc3MiOjEsIkR1cmF0aW9uRm9ybWF0IjowLCJJbmNsdWRlTm9uV29ya2luZ0RheXNJbkR1cmF0aW9uIjp0cnVlLCJQZXJjZW50YWdlQ29tcGxldGVTdHlsZSI6eyIkaWQiOiIxODkiLCJGb250U2V0dGluZ3MiOnsiJGlkIjoiMTkwIiwiRm9udFNpemUiOjEwLCJGb250TmFtZSI6IkNhbGlicmkiLCJJc0JvbGQiOmZhbHNlLCJJc0l0YWxpYyI6ZmFsc2UsIklzVW5kZXJsaW5lZCI6ZmFsc2UsIlBhcmVudFN0eWxlIjp7IiRyZWYiOiI4MiJ9fSwiQXV0b1NpemUiOjAsIkZvcmVncm91bmQiOnsiJHJlZiI6IjgzIn0sIk1heFdpZHRoIjoyMDAuMCwiTWF4SGVpZ2h0IjoiSW5maW5pdHkiLCJTbWFydEZvcmVncm91bmRJc0FjdGl2ZSI6ZmFsc2UsIkhvcml6b250YWxBbGlnbm1lbnQiOjAsIlZlcnRpY2FsQWxpZ25tZW50IjowLCJTbWFydEZvcmVncm91bmQiOm51bGwsIk1hcmdpbiI6eyIkcmVmIjoiODUifSwiUGFkZGluZyI6eyIkcmVmIjoiODYifSwiQmFja2dyb3VuZCI6eyIkcmVmIjoiODcifSwiSXNWaXNpYmxlIjp0cnVlLCJXaWR0aCI6MC4wLCJIZWlnaHQiOjAuMCwiQm9yZGVyU3R5bGUiOnsiJGlkIjoiMTkxIiwiTGluZUNvbG9yIjpudWxsLCJMaW5lV2VpZ2h0IjowLjAsIkxpbmVUeXBlIjowLCJQYXJlbnRTdHlsZSI6bnVsbH0sIlBhcmVudFN0eWxlIjp7IiRyZWYiOiI4MSJ9fSwiRHVyYXRpb25TdHlsZSI6eyIkaWQiOiIxOTIiLCJGb250U2V0dGluZ3MiOnsiJGlkIjoiMTkzIiwiRm9udFNpemUiOjEwLCJGb250TmFtZSI6IkNhbGlicmkiLCJJc0JvbGQiOmZhbHNlLCJJc0l0YWxpYyI6ZmFsc2UsIklzVW5kZXJsaW5lZCI6ZmFsc2UsIlBhcmVudFN0eWxlIjp7IiRyZWYiOiI4OSJ9fSwiQXV0b1NpemUiOjAsIkZvcmVncm91bmQiOnsiJHJlZiI6IjkwIn0sIk1heFdpZHRoIjoyMDAuMCwiTWF4SGVpZ2h0IjoiSW5maW5pdHkiLCJTbWFydEZvcmVncm91bmRJc0FjdGl2ZSI6ZmFsc2UsIkhvcml6b250YWxBbGlnbm1lbnQiOjAsIlZlcnRpY2FsQWxpZ25tZW50IjowLCJTbWFydEZvcmVncm91bmQiOm51bGwsIk1hcmdpbiI6eyIkcmVmIjoiOTIifSwiUGFkZGluZyI6eyIkcmVmIjoiOTMifSwiQmFja2dyb3VuZCI6eyIkcmVmIjoiOTQifSwiSXNWaXNpYmxlIjp0cnVlLCJXaWR0aCI6MC4wLCJIZWlnaHQiOjAuMCwiQm9yZGVyU3R5bGUiOnsiJGlkIjoiMTk0IiwiTGluZUNvbG9yIjpudWxsLCJMaW5lV2VpZ2h0IjowLjAsIkxpbmVUeXBlIjowLCJQYXJlbnRTdHlsZSI6bnVsbH0sIlBhcmVudFN0eWxlIjp7IiRyZWYiOiI4OCJ9fSwiSG9yaXpvbnRhbENvbm5lY3RvclN0eWxlIjp7IiRpZCI6IjE5NSIsIkxpbmVDb2xvciI6eyIkcmVmIjoiOTYifSwiTGluZVdlaWdodCI6MS4wLCJMaW5lVHlwZSI6MCwiUGFyZW50U3R5bGUiOnsiJHJlZiI6Ijk1In19LCJWZXJ0aWNhbENvbm5lY3RvclN0eWxlIjp7IiRpZCI6IjE5NiIsIkxpbmVDb2xvciI6eyIkcmVmIjoiOTkifSwiTGluZVdlaWdodCI6MC4wLCJMaW5lVHlwZSI6MCwiUGFyZW50U3R5bGUiOnsiJHJlZiI6Ijk4In19LCJNYXJnaW4iOm51bGwsIlN0YXJ0RGF0ZVBvc2l0aW9uIjo0LCJFbmREYXRlUG9zaXRpb24iOjQsIlRpdGxlUG9zaXRpb24iOjUsIkR1cmF0aW9uUG9zaXRpb24iOjYsIlBlcmNlbnRhZ2VDb21wbGV0ZWRQb3NpdGlvbiI6NiwiU3BhY2luZyI6NSwiSXNCZWxvd1RpbWViYW5kIjp0cnVlLCJQZXJjZW50YWdlQ29tcGxldGVTaGFwZU9wYWNpdHkiOjM1LCJTaGFwZVN0eWxlIjp7IiRpZCI6IjE5NyIsIk1hcmdpbiI6eyIkcmVmIjoiMTAyIn0sIlBhZGRpbmciOnsiJHJlZiI6IjEwMyJ9LCJCYWNrZ3JvdW5kIjp7IiRpZCI6IjE5OCIsIkNvbG9yIjp7IiRpZCI6IjE5OSIsIkEiOjI1NSwiUiI6MiwiRyI6MTc4LCJCIjoyMzh9fSwiSXNWaXNpYmxlIjp0cnVlLCJXaWR0aCI6MC4wLCJIZWlnaHQiOjE2LjAsIkJvcmRlclN0eWxlIjp7IiRpZCI6IjIwMCIsIkxpbmVDb2xvciI6eyIkcmVmIjoiMTA1In0sIkxpbmVXZWlnaHQiOjAuMCwiTGluZVR5cGUiOjAsIlBhcmVudFN0eWxlIjp7IiRyZWYiOiIxMDQifX0sIlBhcmVudFN0eWxlIjp7IiRyZWYiOiIxMDEifX0sIlRpdGxlU3R5bGUiOnsiJGlkIjoiMjAxIiwiRm9udFNldHRpbmdzIjp7IiRpZCI6IjIwMiIsIkZvbnRTaXplIjoxMSwiRm9udE5hbWUiOiJDYWxpYnJpIiwiSXNCb2xkIjp0cnVlLCJJc0l0YWxpYyI6ZmFsc2UsIklzVW5kZXJsaW5lZCI6ZmFsc2UsIlBhcmVudFN0eWxlIjp7IiRyZWYiOiIxMDgifX0sIkF1dG9TaXplIjowLCJGb3JlZ3JvdW5kIjp7IiRyZWYiOiIxMDkifSwiTWF4V2lkdGgiOjcyMC4wLCJNYXhIZWlnaHQiOiJJbmZpbml0eSIsIlNtYXJ0Rm9yZWdyb3VuZElzQWN0aXZlIjpmYWxzZSwiSG9yaXpvbnRhbEFsaWdubWVudCI6MCwiVmVydGljYWxBbGlnbm1lbnQiOjAsIlNtYXJ0Rm9yZWdyb3VuZCI6bnVsbCwiTWFyZ2luIjp7IiRyZWYiOiIxMTEifSwiUGFkZGluZyI6eyIkcmVmIjoiMTEyIn0sIkJhY2tncm91bmQiOnsiJHJlZiI6IjExMyJ9LCJJc1Zpc2libGUiOnRydWUsIldpZHRoIjowLjAsIkhlaWdodCI6MC4wLCJCb3JkZXJTdHlsZSI6eyIkaWQiOiIyMDMiLCJMaW5lQ29sb3IiOm51bGwsIkxpbmVXZWlnaHQiOjAuMCwiTGluZVR5cGUiOjAsIlBhcmVudFN0eWxlIjpudWxsfSwiUGFyZW50U3R5bGUiOnsiJHJlZiI6IjEwNyJ9fSwiRGF0ZVN0eWxlIjp7IiRpZCI6IjIwNCIsIkZvbnRTZXR0aW5ncyI6eyIkaWQiOiIyMDUiLCJGb250U2l6ZSI6MTAsIkZvbnROYW1lIjoiQ2FsaWJyaSIsIklzQm9sZCI6ZmFsc2UsIklzSXRhbGljIjpmYWxzZSwiSXNVbmRlcmxpbmVkIjpmYWxzZSwiUGFyZW50U3R5bGUiOnsiJHJlZiI6IjExNSJ9fSwiQXV0b1NpemUiOjAsIkZvcmVncm91bmQiOnsiJHJlZiI6IjExNiJ9LCJNYXhXaWR0aCI6MjAwLjAsIk1heEhlaWdodCI6IkluZmluaXR5IiwiU21hcnRGb3JlZ3JvdW5kSXNBY3RpdmUiOmZhbHNlLCJIb3Jpem9udGFsQWxpZ25tZW50IjowLCJWZXJ0aWNhbEFsaWdubWVudCI6MCwiU21hcnRGb3JlZ3JvdW5kIjpudWxsLCJNYXJnaW4iOnsiJHJlZiI6IjExOCJ9LCJQYWRkaW5nIjp7IiRyZWYiOiIxMTkifSwiQmFja2dyb3VuZCI6eyIkcmVmIjoiMTIwIn0sIklzVmlzaWJsZSI6dHJ1ZSwiV2lkdGgiOjAuMCwiSGVpZ2h0IjowLjAsIkJvcmRlclN0eWxlIjp7IiRpZCI6IjIwNiIsIkxpbmVDb2xvciI6bnVsbCwiTGluZVdlaWdodCI6MC4wLCJMaW5lVHlwZSI6MCwiUGFyZW50U3R5bGUiOm51bGx9LCJQYXJlbnRTdHlsZSI6eyIkcmVmIjoiMTE0In19LCJEYXRlRm9ybWF0Ijp7IiRpZCI6IjIwNyIsIkZvcm1hdFN0cmluZyI6ImQvTS95eXl5IiwiU2VwYXJhdG9yIjoiLyIsIlVzZUludGVybmF0aW9uYWxEYXRlRm9ybWF0Ijp0cnVlfSwiSXNWaXNpYmxlIjp0cnVlLCJQYXJlbnRTdHlsZSI6eyIkcmVmIjoiODAifX0sIkluZGV4IjoxLCJJZCI6ImMzMjE3N2I1LWEwY2UtNDNkNy1hMjQ1LTE0ZDgyMjg2ZTQ0MCIsIkltcG9ydElkIjpudWxsLCJUaXRsZSI6IkNvbnRpbnVlcyBkZXZlbG9wbWVudCBvZiBvdXIgcHJvZHVjdHMiLCJOb3RlIjpudWxsLCJIeXBlcmxpbmsiOm51bGwsIklzQ2hhbmdlZCI6ZmFsc2UsIklzTmV3IjpmYWxzZX1dLCJNc1Byb2plY3RJdGVtc1RyZWUiOnsiJGlkIjoiMjA4IiwiUm9vdCI6eyJJbXBvcnRJZCI6bnVsbCwiSXNJbXBvcnRlZCI6ZmFsc2UsIkNoaWxkcmVuIjpbXX19LCJNZXRhZGF0YSI6eyIkaWQiOiIyMDkifSwiU2V0dGluZ3MiOnsiJGlkIjoiMjEwIiwiSW1wYU9wdGlvbnMiOnsiJGlkIjoiMjExIiwiTGVmdFRvUmlnaHQiOmZhbHNlLCJQYXlsb2FkT3B0aW9ucyI6Mn0sIlVzZUNvbXByZXNzaW9uIjpmYWxzZSwiQ29tcHJlc2lvblBlcmNlbnRhZ2UiOjAuMCwiSW5hY3RpdmVJbnRlcnZhbFdpZHRoVGhyZXNob2xkIjowLjAsIkluYWN0aXZlSW50ZXJ2YWxXaWR0aCI6MC4wLCJTcGxpdFRhc2tzIjpmYWxzZSwiVXNlQ2x1c3RlciI6ZmFsc2UsIkVwc2lsb24iOjAuMCwiTWluUG9pbnRzVG9Gb3JtQUNsdXN0ZXIiOjAsIkdlbmVyYXRlSW52aXNpYmxlU2hhcGVzIjpmYWxzZSwiU21hcnRUaW1lbGluZVRhc2tQZXJjZW50YWdlRml0IjpmYWxzZX0sIklzTmV3Ijp0cnVlLCJJbXBvcnRUeXBlIjowLCJGaWxlUGF0aCI6bnVsbCwiVGltZWxpbmVJbXBvcnRlZCI6ZmFsc2UsIlRpbWVsaW5lSW1wb3J0ZWRGcm9tRXhjZWwiOmZhbHNlfQ=="/>
  <p:tag name="__MASTER" val="__part_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6296</TotalTime>
  <Words>2636</Words>
  <Application>Microsoft Office PowerPoint</Application>
  <PresentationFormat>On-screen Show (16:9)</PresentationFormat>
  <Paragraphs>660</Paragraphs>
  <Slides>56</Slides>
  <Notes>49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What we do?</vt:lpstr>
      <vt:lpstr>Figure Facts</vt:lpstr>
      <vt:lpstr>Certifications</vt:lpstr>
      <vt:lpstr>Daviteq Milestones</vt:lpstr>
      <vt:lpstr>Daviteq Milestones</vt:lpstr>
      <vt:lpstr>Daviteq – business details</vt:lpstr>
      <vt:lpstr>Contact Information</vt:lpstr>
      <vt:lpstr>Daviteq Mission</vt:lpstr>
      <vt:lpstr>Why Daviteq?</vt:lpstr>
      <vt:lpstr>Key Markets</vt:lpstr>
      <vt:lpstr>Business Model</vt:lpstr>
      <vt:lpstr>Serving different kinds of Industry</vt:lpstr>
      <vt:lpstr>Our activities</vt:lpstr>
      <vt:lpstr>Daviteq Strategic Products</vt:lpstr>
      <vt:lpstr>Daviteq Wireless Sub-GHz Sensors &amp; Actuators</vt:lpstr>
      <vt:lpstr>Daviteq Wireless Sub-GHz – Easy of Use</vt:lpstr>
      <vt:lpstr>Daviteq Wireless Sub-GHz Sensors &amp; Actuators</vt:lpstr>
      <vt:lpstr>Daviteq Wireless Sub-GHz Sensors &amp; Actuators</vt:lpstr>
      <vt:lpstr>Daviteq Wireless Sub-GHz Sensors &amp; Actuators</vt:lpstr>
      <vt:lpstr>Daviteq LoRaWAN Sensors</vt:lpstr>
      <vt:lpstr>Daviteq LoRaWAN Sensors – Easy of Use</vt:lpstr>
      <vt:lpstr>Daviteq LoRaWAN Sensors</vt:lpstr>
      <vt:lpstr>Daviteq Sigfox Sensors</vt:lpstr>
      <vt:lpstr>Daviteq Sigfox Sensors – Easy of Use</vt:lpstr>
      <vt:lpstr>Daviteq Sigfox Sensors</vt:lpstr>
      <vt:lpstr>Daviteq Fuel Sensors &amp; Fuel Monitoring</vt:lpstr>
      <vt:lpstr>Daviteq IoT Products</vt:lpstr>
      <vt:lpstr>Daviteq IoT Products – Smart IoT Gateway</vt:lpstr>
      <vt:lpstr>Smart IoT Gateway – Easy of Use</vt:lpstr>
      <vt:lpstr>Daviteq IoT Products – Globiots Platform</vt:lpstr>
      <vt:lpstr>Daviteq IoT Products – Globiots Platform</vt:lpstr>
      <vt:lpstr>Daviteq IoT Products – Globiots Platform</vt:lpstr>
      <vt:lpstr>IoT Solutions</vt:lpstr>
      <vt:lpstr>IoT Solutions</vt:lpstr>
      <vt:lpstr>IoT Solution – Power Monitoring</vt:lpstr>
      <vt:lpstr>IoT Solution – Temperature&amp;Humidity Monitoring</vt:lpstr>
      <vt:lpstr>IoT Solution – Machine Operation Monitoring</vt:lpstr>
      <vt:lpstr>IoT Solution – Machine Performance Monitoring</vt:lpstr>
      <vt:lpstr>IoT Solution – Refrigerated Container Monitoring</vt:lpstr>
      <vt:lpstr>IoT Solution – Fuel Monitoring</vt:lpstr>
      <vt:lpstr>IoT Solution – Greenhouse Monitoring</vt:lpstr>
      <vt:lpstr>IoT Solution – Hydroponics System Monitoring</vt:lpstr>
      <vt:lpstr>IoT Solution – Server Room Monitoring</vt:lpstr>
      <vt:lpstr>IoT Solution–Pharmacy Warehouse Monitoring</vt:lpstr>
      <vt:lpstr>Some Case studies</vt:lpstr>
      <vt:lpstr>Some Case studies</vt:lpstr>
      <vt:lpstr>Some customers in Vietnam</vt:lpstr>
      <vt:lpstr>Some customers in Vietnam</vt:lpstr>
      <vt:lpstr>Some customers in Vietnam</vt:lpstr>
      <vt:lpstr>Some customers in Vietnam</vt:lpstr>
      <vt:lpstr>Some customers in Vietnam</vt:lpstr>
      <vt:lpstr>International IoT Solution Partners Network</vt:lpstr>
      <vt:lpstr>International IoT Solution Partners Network</vt:lpstr>
      <vt:lpstr>Vietnam IoT Solution Partners Network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Vinh Loc Nguyen</dc:creator>
  <cp:lastModifiedBy>Nguyễn Nhựt Quý</cp:lastModifiedBy>
  <cp:revision>348</cp:revision>
  <cp:lastPrinted>2019-10-09T05:10:55Z</cp:lastPrinted>
  <dcterms:created xsi:type="dcterms:W3CDTF">2019-10-09T03:19:49Z</dcterms:created>
  <dcterms:modified xsi:type="dcterms:W3CDTF">2024-08-16T04:17:22Z</dcterms:modified>
</cp:coreProperties>
</file>